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1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205" r:id="rId3"/>
    <p:sldId id="5172" r:id="rId5"/>
    <p:sldId id="5173" r:id="rId6"/>
    <p:sldId id="5134" r:id="rId7"/>
    <p:sldId id="5284" r:id="rId8"/>
    <p:sldId id="5251" r:id="rId9"/>
    <p:sldId id="5192" r:id="rId10"/>
    <p:sldId id="5167" r:id="rId11"/>
    <p:sldId id="5253" r:id="rId12"/>
    <p:sldId id="5111" r:id="rId13"/>
    <p:sldId id="5301" r:id="rId14"/>
    <p:sldId id="5302" r:id="rId15"/>
    <p:sldId id="5255" r:id="rId16"/>
    <p:sldId id="5303" r:id="rId17"/>
    <p:sldId id="5256" r:id="rId18"/>
    <p:sldId id="5304" r:id="rId19"/>
    <p:sldId id="5258" r:id="rId20"/>
    <p:sldId id="5263" r:id="rId21"/>
    <p:sldId id="5264" r:id="rId22"/>
    <p:sldId id="5265" r:id="rId23"/>
    <p:sldId id="5281" r:id="rId24"/>
    <p:sldId id="5282" r:id="rId25"/>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id="{A5A6EC06-7AB4-4E68-9AF9-01D2148562A9}">
          <p14:sldIdLst/>
        </p14:section>
        <p14:section name="使用规范" id="{E64AFB8E-2736-481E-BE9A-E570152FEB23}">
          <p14:sldIdLst/>
        </p14:section>
        <p14:section name="图片文字规范" id="{4DDB5AC3-65CF-064A-9037-3DD8BD9C9F92}">
          <p14:sldIdLst/>
        </p14:section>
        <p14:section name="其他样例" id="{BDF06DC8-4BB0-41E0-8609-30D9533891BA}">
          <p14:sldIdLst>
            <p14:sldId id="5205"/>
            <p14:sldId id="5172"/>
            <p14:sldId id="5173"/>
            <p14:sldId id="5134"/>
            <p14:sldId id="5284"/>
            <p14:sldId id="5251"/>
            <p14:sldId id="5192"/>
            <p14:sldId id="5167"/>
            <p14:sldId id="5253"/>
            <p14:sldId id="5111"/>
            <p14:sldId id="5301"/>
            <p14:sldId id="5302"/>
            <p14:sldId id="5255"/>
            <p14:sldId id="5303"/>
            <p14:sldId id="5256"/>
            <p14:sldId id="5304"/>
            <p14:sldId id="5258"/>
            <p14:sldId id="5263"/>
            <p14:sldId id="5264"/>
            <p14:sldId id="5265"/>
            <p14:sldId id="5281"/>
            <p14:sldId id="528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zhengmao"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DD3"/>
    <a:srgbClr val="118FFF"/>
    <a:srgbClr val="33B1E4"/>
    <a:srgbClr val="37ECB1"/>
    <a:srgbClr val="3F66B8"/>
    <a:srgbClr val="0738AD"/>
    <a:srgbClr val="5988E6"/>
    <a:srgbClr val="2663DE"/>
    <a:srgbClr val="0950F9"/>
    <a:srgbClr val="29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87026" autoAdjust="0"/>
  </p:normalViewPr>
  <p:slideViewPr>
    <p:cSldViewPr showGuides="1">
      <p:cViewPr varScale="1">
        <p:scale>
          <a:sx n="127" d="100"/>
          <a:sy n="127" d="100"/>
        </p:scale>
        <p:origin x="162" y="264"/>
      </p:cViewPr>
      <p:guideLst>
        <p:guide orient="horz" pos="501"/>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1.xml"/><Relationship Id="rId31" Type="http://schemas.openxmlformats.org/officeDocument/2006/relationships/customXml" Target="../customXml/item1.xml"/><Relationship Id="rId30" Type="http://schemas.openxmlformats.org/officeDocument/2006/relationships/customXmlProps" Target="../customXml/itemProps10.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24T10:32:33.340" idx="1">
    <p:pos x="10" y="10"/>
    <p:text>；；；</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1" qsCatId="simple" csTypeId="urn:microsoft.com/office/officeart/2005/8/colors/accent1_2" csCatId="accent1" phldr="0"/>
      <dgm:spPr/>
    </dgm:pt>
    <dgm:pt modelId="{3F25DA44-7F3E-4C17-A40B-7F663FDBEA65}">
      <dgm:prSet phldrT="[文本]" phldr="0" custT="0"/>
      <dgm:spPr/>
      <dgm:t>
        <a:bodyPr vert="horz" wrap="square"/>
        <a:p>
          <a:pPr>
            <a:lnSpc>
              <a:spcPct val="100000"/>
            </a:lnSpc>
            <a:spcBef>
              <a:spcPct val="0"/>
            </a:spcBef>
            <a:spcAft>
              <a:spcPct val="35000"/>
            </a:spcAft>
          </a:pPr>
          <a:r>
            <a:rPr lang="zh-CN" altLang="en-US"/>
            <a:t>基础模型</a:t>
          </a:r>
          <a:r>
            <a:rPr lang="zh-CN" altLang="en-US"/>
            <a:t>训练</a:t>
          </a:r>
          <a:r>
            <a:rPr lang="zh-CN" altLang="en-US"/>
            <a:t/>
          </a:r>
          <a:endParaRPr lang="zh-CN" altLang="en-US"/>
        </a:p>
      </dgm:t>
    </dgm:pt>
    <dgm:pt modelId="{EE9066D1-3403-4469-8E8C-0D40A82430F2}" cxnId="{80071FC6-0BAB-4924-B3CE-D9ADFE068AAD}" type="parTrans">
      <dgm:prSet/>
      <dgm:spPr/>
    </dgm:pt>
    <dgm:pt modelId="{8EC5AF5E-9C9F-410A-A755-A3EA5186F948}" cxnId="{80071FC6-0BAB-4924-B3CE-D9ADFE068AAD}" type="sibTrans">
      <dgm:prSet/>
      <dgm:spPr/>
      <dgm:t>
        <a:bodyPr/>
        <a:p>
          <a:endParaRPr lang="zh-CN" altLang="en-US"/>
        </a:p>
      </dgm:t>
    </dgm:pt>
    <dgm:pt modelId="{2E2F4D3A-969C-4DB2-9FA9-5C4A40369351}">
      <dgm:prSet phldrT="[文本]" phldr="0" custT="0"/>
      <dgm:spPr/>
      <dgm:t>
        <a:bodyPr vert="horz" wrap="square"/>
        <a:p>
          <a:pPr>
            <a:lnSpc>
              <a:spcPct val="100000"/>
            </a:lnSpc>
            <a:spcBef>
              <a:spcPct val="0"/>
            </a:spcBef>
            <a:spcAft>
              <a:spcPct val="35000"/>
            </a:spcAft>
          </a:pPr>
          <a:r>
            <a:rPr lang="zh-CN" altLang="en-US"/>
            <a:t>多</a:t>
          </a:r>
          <a:r>
            <a:rPr lang="zh-CN" altLang="en-US"/>
            <a:t>轮</a:t>
          </a:r>
          <a:r>
            <a:rPr lang="zh-CN" altLang="en-US"/>
            <a:t>纠错方法</a:t>
          </a:r>
          <a:r>
            <a:rPr lang="zh-CN" altLang="en-US"/>
            <a:t/>
          </a:r>
          <a:endParaRPr lang="zh-CN" altLang="en-US"/>
        </a:p>
      </dgm:t>
    </dgm:pt>
    <dgm:pt modelId="{1E934BFE-4D40-486C-8784-F698A10C4CF5}" cxnId="{81B7F6A8-70EB-4407-AA10-4FBB0628D823}" type="parTrans">
      <dgm:prSet/>
      <dgm:spPr/>
    </dgm:pt>
    <dgm:pt modelId="{EC1AFF77-9232-4EEB-95CB-85CEAB3B1FC0}" cxnId="{81B7F6A8-70EB-4407-AA10-4FBB0628D823}" type="sibTrans">
      <dgm:prSet/>
      <dgm:spPr/>
      <dgm:t>
        <a:bodyPr/>
        <a:p>
          <a:endParaRPr lang="zh-CN" altLang="en-US"/>
        </a:p>
      </dgm:t>
    </dgm:pt>
    <dgm:pt modelId="{37B86CFA-59B5-46FA-8A6B-9FB187CE14DF}">
      <dgm:prSet phldrT="[文本]" phldr="0" custT="0"/>
      <dgm:spPr/>
      <dgm:t>
        <a:bodyPr vert="horz" wrap="square"/>
        <a:p>
          <a:pPr>
            <a:lnSpc>
              <a:spcPct val="100000"/>
            </a:lnSpc>
            <a:spcBef>
              <a:spcPct val="0"/>
            </a:spcBef>
            <a:spcAft>
              <a:spcPct val="35000"/>
            </a:spcAft>
          </a:pPr>
          <a:r>
            <a:rPr lang="zh-CN" altLang="en-US"/>
            <a:t>困惑度</a:t>
          </a:r>
          <a:r>
            <a:rPr lang="zh-CN" altLang="en-US"/>
            <a:t>减少</a:t>
          </a:r>
          <a:r>
            <a:rPr lang="zh-CN" altLang="en-US"/>
            <a:t>误召回</a:t>
          </a:r>
          <a:r>
            <a:rPr lang="zh-CN" altLang="en-US"/>
            <a:t/>
          </a:r>
          <a:endParaRPr lang="zh-CN" altLang="en-US"/>
        </a:p>
      </dgm:t>
    </dgm:pt>
    <dgm:pt modelId="{9DABF4F3-A9E6-40B1-A863-AC9409CC14BB}" cxnId="{8DBE1B5C-2CE2-4CE0-B348-381F89C65B1B}" type="parTrans">
      <dgm:prSet/>
      <dgm:spPr/>
    </dgm:pt>
    <dgm:pt modelId="{18EFF3C3-47F9-402B-A3F3-E9310EA281B4}" cxnId="{8DBE1B5C-2CE2-4CE0-B348-381F89C65B1B}" type="sibTrans">
      <dgm:prSet/>
      <dgm:spPr/>
    </dgm:pt>
    <dgm:pt modelId="{DAF4886E-90A2-463B-96FA-1FA28EC3F16C}">
      <dgm:prSet phldr="0" custT="0"/>
      <dgm:spPr/>
      <dgm:t>
        <a:bodyPr vert="horz" wrap="square"/>
        <a:p>
          <a:pPr>
            <a:lnSpc>
              <a:spcPct val="100000"/>
            </a:lnSpc>
            <a:spcBef>
              <a:spcPct val="0"/>
            </a:spcBef>
            <a:spcAft>
              <a:spcPct val="35000"/>
            </a:spcAft>
          </a:pPr>
          <a:r>
            <a:rPr lang="zh-CN"/>
            <a:t>实体纠错方法</a:t>
          </a:r>
          <a:r>
            <a:rPr lang="zh-CN"/>
            <a:t/>
          </a:r>
          <a:endParaRPr lang="zh-CN"/>
        </a:p>
      </dgm:t>
    </dgm:pt>
    <dgm:pt modelId="{4C7C931A-1A94-47A6-8752-9C5FD7FED568}" cxnId="{47EA1571-212E-4684-9B41-86345618D3A6}" type="parTrans">
      <dgm:prSet/>
      <dgm:spPr/>
    </dgm:pt>
    <dgm:pt modelId="{65C05B2D-245C-43FA-B5B9-5C021B9A5D64}" cxnId="{47EA1571-212E-4684-9B41-86345618D3A6}" type="sibTrans">
      <dgm:prSet/>
      <dgm:spPr/>
    </dgm:pt>
    <dgm:pt modelId="{D6C6735C-1023-4D15-8EC1-B6460F8F2BCD}">
      <dgm:prSet phldr="0" custT="0"/>
      <dgm:spPr/>
      <dgm:t>
        <a:bodyPr vert="horz" wrap="square"/>
        <a:p>
          <a:pPr>
            <a:lnSpc>
              <a:spcPct val="100000"/>
            </a:lnSpc>
            <a:spcBef>
              <a:spcPct val="0"/>
            </a:spcBef>
            <a:spcAft>
              <a:spcPct val="35000"/>
            </a:spcAft>
          </a:pPr>
          <a:r>
            <a:rPr lang="en-US"/>
            <a:t>Ngram</a:t>
          </a:r>
          <a:r>
            <a:rPr lang="zh-CN" altLang="en-US"/>
            <a:t>纠错方法</a:t>
          </a:r>
          <a:r>
            <a:rPr lang="zh-CN" altLang="en-US"/>
            <a:t/>
          </a:r>
          <a:endParaRPr lang="zh-CN" altLang="en-US"/>
        </a:p>
      </dgm:t>
    </dgm:pt>
    <dgm:pt modelId="{69DF4963-1DA5-4395-BBE0-77089531443B}" cxnId="{9B2C612F-593A-466F-89D2-FE8D06F25F63}" type="parTrans">
      <dgm:prSet/>
      <dgm:spPr/>
    </dgm:pt>
    <dgm:pt modelId="{4D2039BD-AB55-40A1-B31D-F10CADCE9329}" cxnId="{9B2C612F-593A-466F-89D2-FE8D06F25F63}" type="sibTrans">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5">
        <dgm:presLayoutVars>
          <dgm:bulletEnabled val="1"/>
        </dgm:presLayoutVars>
      </dgm:prSet>
      <dgm:spPr/>
    </dgm:pt>
    <dgm:pt modelId="{8A5CF0CE-3323-464D-9C63-05C1BDB053F5}" type="pres">
      <dgm:prSet presAssocID="{8EC5AF5E-9C9F-410A-A755-A3EA5186F948}" presName="sibTrans" presStyleLbl="sibTrans2D1" presStyleIdx="0" presStyleCnt="4"/>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5">
        <dgm:presLayoutVars>
          <dgm:bulletEnabled val="1"/>
        </dgm:presLayoutVars>
      </dgm:prSet>
      <dgm:spPr/>
    </dgm:pt>
    <dgm:pt modelId="{353C3794-50AA-4D44-83C9-CE28317C3317}" type="pres">
      <dgm:prSet presAssocID="{EC1AFF77-9232-4EEB-95CB-85CEAB3B1FC0}" presName="sibTrans" presStyleLbl="sibTrans2D1" presStyleIdx="1" presStyleCnt="4"/>
      <dgm:spPr/>
    </dgm:pt>
    <dgm:pt modelId="{5AFF040D-0639-4120-9E39-DA822CF9F321}" type="pres">
      <dgm:prSet presAssocID="{EC1AFF77-9232-4EEB-95CB-85CEAB3B1FC0}" presName="connectorText" presStyleCnt="0"/>
      <dgm:spPr/>
    </dgm:pt>
    <dgm:pt modelId="{A1E15D63-E1FF-4A28-A04F-A2B65927BC31}" type="pres">
      <dgm:prSet presAssocID="{37B86CFA-59B5-46FA-8A6B-9FB187CE14DF}" presName="node" presStyleLbl="node1" presStyleIdx="2" presStyleCnt="5">
        <dgm:presLayoutVars>
          <dgm:bulletEnabled val="1"/>
        </dgm:presLayoutVars>
      </dgm:prSet>
      <dgm:spPr/>
    </dgm:pt>
    <dgm:pt modelId="{62254C5A-13A7-4B89-9E8B-7D1D578137EC}" type="pres">
      <dgm:prSet presAssocID="{18EFF3C3-47F9-402B-A3F3-E9310EA281B4}" presName="sibTrans" presStyleLbl="sibTrans2D1" presStyleIdx="2" presStyleCnt="4"/>
      <dgm:spPr/>
    </dgm:pt>
    <dgm:pt modelId="{7AED5A0B-3E3C-4BC4-A69B-661E5B4C15F6}" type="pres">
      <dgm:prSet presAssocID="{18EFF3C3-47F9-402B-A3F3-E9310EA281B4}" presName="connectorText" presStyleCnt="0"/>
      <dgm:spPr/>
    </dgm:pt>
    <dgm:pt modelId="{CBD2C305-15EE-4997-9F81-511DADD21654}" type="pres">
      <dgm:prSet presAssocID="{DAF4886E-90A2-463B-96FA-1FA28EC3F16C}" presName="node" presStyleLbl="node1" presStyleIdx="3" presStyleCnt="5">
        <dgm:presLayoutVars>
          <dgm:bulletEnabled val="1"/>
        </dgm:presLayoutVars>
      </dgm:prSet>
      <dgm:spPr/>
    </dgm:pt>
    <dgm:pt modelId="{AA8A2D6F-2709-4422-8594-5875DF502C17}" type="pres">
      <dgm:prSet presAssocID="{65C05B2D-245C-43FA-B5B9-5C021B9A5D64}" presName="sibTrans" presStyleLbl="sibTrans2D1" presStyleIdx="3" presStyleCnt="4"/>
      <dgm:spPr/>
    </dgm:pt>
    <dgm:pt modelId="{3112A9DD-E60C-4051-953D-79D8B61759DC}" type="pres">
      <dgm:prSet presAssocID="{65C05B2D-245C-43FA-B5B9-5C021B9A5D64}" presName="connectorText" presStyleCnt="0"/>
      <dgm:spPr/>
    </dgm:pt>
    <dgm:pt modelId="{9F6B1C40-E51B-445D-AD18-9E895FAD75FF}" type="pres">
      <dgm:prSet presAssocID="{D6C6735C-1023-4D15-8EC1-B6460F8F2BCD}" presName="node" presStyleLbl="node1" presStyleIdx="4" presStyleCnt="5">
        <dgm:presLayoutVars>
          <dgm:bulletEnabled val="1"/>
        </dgm:presLayoutVars>
      </dgm:prSet>
      <dgm:spPr/>
    </dgm:pt>
  </dgm:ptLst>
  <dgm:cxnLst>
    <dgm:cxn modelId="{80071FC6-0BAB-4924-B3CE-D9ADFE068AAD}" srcId="{8EB1D179-D23D-41D4-AEEF-E4B9FEB06903}" destId="{3F25DA44-7F3E-4C17-A40B-7F663FDBEA65}" srcOrd="0" destOrd="0" parTransId="{EE9066D1-3403-4469-8E8C-0D40A82430F2}" sibTransId="{8EC5AF5E-9C9F-410A-A755-A3EA5186F948}"/>
    <dgm:cxn modelId="{81B7F6A8-70EB-4407-AA10-4FBB0628D823}" srcId="{8EB1D179-D23D-41D4-AEEF-E4B9FEB06903}" destId="{2E2F4D3A-969C-4DB2-9FA9-5C4A40369351}" srcOrd="1" destOrd="0" parTransId="{1E934BFE-4D40-486C-8784-F698A10C4CF5}" sibTransId="{EC1AFF77-9232-4EEB-95CB-85CEAB3B1FC0}"/>
    <dgm:cxn modelId="{8DBE1B5C-2CE2-4CE0-B348-381F89C65B1B}" srcId="{8EB1D179-D23D-41D4-AEEF-E4B9FEB06903}" destId="{37B86CFA-59B5-46FA-8A6B-9FB187CE14DF}" srcOrd="2" destOrd="0" parTransId="{9DABF4F3-A9E6-40B1-A863-AC9409CC14BB}" sibTransId="{18EFF3C3-47F9-402B-A3F3-E9310EA281B4}"/>
    <dgm:cxn modelId="{47EA1571-212E-4684-9B41-86345618D3A6}" srcId="{8EB1D179-D23D-41D4-AEEF-E4B9FEB06903}" destId="{DAF4886E-90A2-463B-96FA-1FA28EC3F16C}" srcOrd="3" destOrd="0" parTransId="{4C7C931A-1A94-47A6-8752-9C5FD7FED568}" sibTransId="{65C05B2D-245C-43FA-B5B9-5C021B9A5D64}"/>
    <dgm:cxn modelId="{9B2C612F-593A-466F-89D2-FE8D06F25F63}" srcId="{8EB1D179-D23D-41D4-AEEF-E4B9FEB06903}" destId="{D6C6735C-1023-4D15-8EC1-B6460F8F2BCD}" srcOrd="4" destOrd="0" parTransId="{69DF4963-1DA5-4395-BBE0-77089531443B}" sibTransId="{4D2039BD-AB55-40A1-B31D-F10CADCE9329}"/>
    <dgm:cxn modelId="{9156D177-0ACD-4B47-B617-A6FFF650B93F}" type="presOf" srcId="{8EB1D179-D23D-41D4-AEEF-E4B9FEB06903}" destId="{BF708676-7EFC-4C81-9D3A-3E677EAC1C7B}" srcOrd="0" destOrd="0" presId="urn:microsoft.com/office/officeart/2005/8/layout/process1"/>
    <dgm:cxn modelId="{944F456A-09BC-48BB-8EF2-70785AE3FE45}" type="presParOf" srcId="{BF708676-7EFC-4C81-9D3A-3E677EAC1C7B}" destId="{111DEAC9-5D4C-4A6A-A44E-082A26F60596}" srcOrd="0" destOrd="0" presId="urn:microsoft.com/office/officeart/2005/8/layout/process1"/>
    <dgm:cxn modelId="{FCBBE321-8427-4B9B-9433-36727F6EE113}" type="presOf" srcId="{3F25DA44-7F3E-4C17-A40B-7F663FDBEA65}" destId="{111DEAC9-5D4C-4A6A-A44E-082A26F60596}" srcOrd="0" destOrd="0" presId="urn:microsoft.com/office/officeart/2005/8/layout/process1"/>
    <dgm:cxn modelId="{CEAD6DE0-10B3-4F5F-81AC-D8E68D7E9C2F}" type="presParOf" srcId="{BF708676-7EFC-4C81-9D3A-3E677EAC1C7B}" destId="{8A5CF0CE-3323-464D-9C63-05C1BDB053F5}" srcOrd="1" destOrd="0" presId="urn:microsoft.com/office/officeart/2005/8/layout/process1"/>
    <dgm:cxn modelId="{2D29A3D4-D73E-4B26-B04E-95555D3C0D35}" type="presOf" srcId="{8EC5AF5E-9C9F-410A-A755-A3EA5186F948}" destId="{8A5CF0CE-3323-464D-9C63-05C1BDB053F5}" srcOrd="0" destOrd="0" presId="urn:microsoft.com/office/officeart/2005/8/layout/process1"/>
    <dgm:cxn modelId="{F8785347-336D-4AA1-9C76-1832DC6AC0C4}" type="presParOf" srcId="{8A5CF0CE-3323-464D-9C63-05C1BDB053F5}" destId="{5FA465F6-7607-499F-BFB2-52F4E071FB67}" srcOrd="0" destOrd="1" presId="urn:microsoft.com/office/officeart/2005/8/layout/process1"/>
    <dgm:cxn modelId="{CECF5C8A-1838-40BF-BB6C-6982CD87999A}" type="presOf" srcId="{8EC5AF5E-9C9F-410A-A755-A3EA5186F948}" destId="{5FA465F6-7607-499F-BFB2-52F4E071FB67}" srcOrd="1" destOrd="0" presId="urn:microsoft.com/office/officeart/2005/8/layout/process1"/>
    <dgm:cxn modelId="{80CC1662-4C84-4E74-9FE9-E16702D8FFDD}" type="presParOf" srcId="{BF708676-7EFC-4C81-9D3A-3E677EAC1C7B}" destId="{552FB8E7-A5FB-4CC3-94C3-CE0BDF19F9F1}" srcOrd="2" destOrd="0" presId="urn:microsoft.com/office/officeart/2005/8/layout/process1"/>
    <dgm:cxn modelId="{E67657A6-5198-47FF-93B8-C778F12116C8}" type="presOf" srcId="{2E2F4D3A-969C-4DB2-9FA9-5C4A40369351}" destId="{552FB8E7-A5FB-4CC3-94C3-CE0BDF19F9F1}" srcOrd="0" destOrd="0" presId="urn:microsoft.com/office/officeart/2005/8/layout/process1"/>
    <dgm:cxn modelId="{CB1BD0DF-3A80-4F2C-A1B5-8EDF816EC525}" type="presParOf" srcId="{BF708676-7EFC-4C81-9D3A-3E677EAC1C7B}" destId="{353C3794-50AA-4D44-83C9-CE28317C3317}" srcOrd="3" destOrd="0" presId="urn:microsoft.com/office/officeart/2005/8/layout/process1"/>
    <dgm:cxn modelId="{C688B549-E06B-47EE-9C17-0DC354FD27BB}" type="presOf" srcId="{EC1AFF77-9232-4EEB-95CB-85CEAB3B1FC0}" destId="{353C3794-50AA-4D44-83C9-CE28317C3317}" srcOrd="0" destOrd="0" presId="urn:microsoft.com/office/officeart/2005/8/layout/process1"/>
    <dgm:cxn modelId="{459778D5-6142-4618-A4CF-D3D4FD780C13}" type="presParOf" srcId="{353C3794-50AA-4D44-83C9-CE28317C3317}" destId="{5AFF040D-0639-4120-9E39-DA822CF9F321}" srcOrd="0" destOrd="3" presId="urn:microsoft.com/office/officeart/2005/8/layout/process1"/>
    <dgm:cxn modelId="{CA65DAED-AD4A-4655-9D2B-7E7AF8F159DE}" type="presOf" srcId="{EC1AFF77-9232-4EEB-95CB-85CEAB3B1FC0}" destId="{5AFF040D-0639-4120-9E39-DA822CF9F321}" srcOrd="1" destOrd="0" presId="urn:microsoft.com/office/officeart/2005/8/layout/process1"/>
    <dgm:cxn modelId="{23F506A1-081C-4FFB-A14A-B3FBA183FD4A}" type="presParOf" srcId="{BF708676-7EFC-4C81-9D3A-3E677EAC1C7B}" destId="{A1E15D63-E1FF-4A28-A04F-A2B65927BC31}" srcOrd="4" destOrd="0" presId="urn:microsoft.com/office/officeart/2005/8/layout/process1"/>
    <dgm:cxn modelId="{D35C802C-9164-4455-8CBB-163F7E40DC28}" type="presOf" srcId="{37B86CFA-59B5-46FA-8A6B-9FB187CE14DF}" destId="{A1E15D63-E1FF-4A28-A04F-A2B65927BC31}" srcOrd="0" destOrd="0" presId="urn:microsoft.com/office/officeart/2005/8/layout/process1"/>
    <dgm:cxn modelId="{446481CF-3CF8-43CB-820E-223AF16A6F1A}" type="presParOf" srcId="{BF708676-7EFC-4C81-9D3A-3E677EAC1C7B}" destId="{62254C5A-13A7-4B89-9E8B-7D1D578137EC}" srcOrd="5" destOrd="0" presId="urn:microsoft.com/office/officeart/2005/8/layout/process1"/>
    <dgm:cxn modelId="{9E2AAB69-E296-4E8A-94A2-0DB7818408B3}" type="presOf" srcId="{18EFF3C3-47F9-402B-A3F3-E9310EA281B4}" destId="{62254C5A-13A7-4B89-9E8B-7D1D578137EC}" srcOrd="0" destOrd="0" presId="urn:microsoft.com/office/officeart/2005/8/layout/process1"/>
    <dgm:cxn modelId="{A7A8A38C-F615-46EF-AF6E-0235C32DE909}" type="presParOf" srcId="{62254C5A-13A7-4B89-9E8B-7D1D578137EC}" destId="{7AED5A0B-3E3C-4BC4-A69B-661E5B4C15F6}" srcOrd="0" destOrd="5" presId="urn:microsoft.com/office/officeart/2005/8/layout/process1"/>
    <dgm:cxn modelId="{89BB3709-18A9-4E08-BE61-671E3108A816}" type="presOf" srcId="{18EFF3C3-47F9-402B-A3F3-E9310EA281B4}" destId="{7AED5A0B-3E3C-4BC4-A69B-661E5B4C15F6}" srcOrd="1" destOrd="0" presId="urn:microsoft.com/office/officeart/2005/8/layout/process1"/>
    <dgm:cxn modelId="{D5DC7A4E-3159-40A3-A724-9EFB0E52A98F}" type="presParOf" srcId="{BF708676-7EFC-4C81-9D3A-3E677EAC1C7B}" destId="{CBD2C305-15EE-4997-9F81-511DADD21654}" srcOrd="6" destOrd="0" presId="urn:microsoft.com/office/officeart/2005/8/layout/process1"/>
    <dgm:cxn modelId="{BDA56C72-BE4A-4ECC-B135-C193BA5AEEA9}" type="presOf" srcId="{DAF4886E-90A2-463B-96FA-1FA28EC3F16C}" destId="{CBD2C305-15EE-4997-9F81-511DADD21654}" srcOrd="0" destOrd="0" presId="urn:microsoft.com/office/officeart/2005/8/layout/process1"/>
    <dgm:cxn modelId="{2477FA5D-7D04-44FB-9EBB-FBB06BCDFE6A}" type="presParOf" srcId="{BF708676-7EFC-4C81-9D3A-3E677EAC1C7B}" destId="{AA8A2D6F-2709-4422-8594-5875DF502C17}" srcOrd="7" destOrd="0" presId="urn:microsoft.com/office/officeart/2005/8/layout/process1"/>
    <dgm:cxn modelId="{4422DD65-E110-4C22-B4BE-D6C0C51EB8B2}" type="presOf" srcId="{65C05B2D-245C-43FA-B5B9-5C021B9A5D64}" destId="{AA8A2D6F-2709-4422-8594-5875DF502C17}" srcOrd="0" destOrd="0" presId="urn:microsoft.com/office/officeart/2005/8/layout/process1"/>
    <dgm:cxn modelId="{AC419AE1-0457-4B9B-A5F4-453E5342AEAC}" type="presParOf" srcId="{AA8A2D6F-2709-4422-8594-5875DF502C17}" destId="{3112A9DD-E60C-4051-953D-79D8B61759DC}" srcOrd="0" destOrd="7" presId="urn:microsoft.com/office/officeart/2005/8/layout/process1"/>
    <dgm:cxn modelId="{03920105-E169-4F93-9385-053DEE9527DC}" type="presOf" srcId="{65C05B2D-245C-43FA-B5B9-5C021B9A5D64}" destId="{3112A9DD-E60C-4051-953D-79D8B61759DC}" srcOrd="1" destOrd="0" presId="urn:microsoft.com/office/officeart/2005/8/layout/process1"/>
    <dgm:cxn modelId="{579613DC-0CA9-4D20-BF42-E69E11C53C33}" type="presParOf" srcId="{BF708676-7EFC-4C81-9D3A-3E677EAC1C7B}" destId="{9F6B1C40-E51B-445D-AD18-9E895FAD75FF}" srcOrd="8" destOrd="0" presId="urn:microsoft.com/office/officeart/2005/8/layout/process1"/>
    <dgm:cxn modelId="{2747812E-D239-41CC-8D0A-8DD494A68B62}" type="presOf" srcId="{D6C6735C-1023-4D15-8EC1-B6460F8F2BCD}" destId="{9F6B1C40-E51B-445D-AD18-9E895FAD75FF}" srcOrd="0"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015730" cy="5267960"/>
        <a:chOff x="0" y="0"/>
        <a:chExt cx="9015730" cy="5267960"/>
      </a:xfrm>
    </dsp:grpSpPr>
    <dsp:sp modelId="{111DEAC9-5D4C-4A6A-A44E-082A26F60596}">
      <dsp:nvSpPr>
        <dsp:cNvPr id="3" name="圆角矩形 2"/>
        <dsp:cNvSpPr/>
      </dsp:nvSpPr>
      <dsp:spPr bwMode="white">
        <a:xfrm>
          <a:off x="0" y="2224174"/>
          <a:ext cx="1366020" cy="8196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基础模型</a:t>
          </a:r>
          <a:r>
            <a:rPr lang="zh-CN" altLang="en-US"/>
            <a:t>训练</a:t>
          </a:r>
          <a:endParaRPr lang="zh-CN" altLang="en-US"/>
        </a:p>
      </dsp:txBody>
      <dsp:txXfrm>
        <a:off x="0" y="2224174"/>
        <a:ext cx="1366020" cy="819612"/>
      </dsp:txXfrm>
    </dsp:sp>
    <dsp:sp modelId="{8A5CF0CE-3323-464D-9C63-05C1BDB053F5}">
      <dsp:nvSpPr>
        <dsp:cNvPr id="4" name="右箭头 3"/>
        <dsp:cNvSpPr/>
      </dsp:nvSpPr>
      <dsp:spPr bwMode="white">
        <a:xfrm>
          <a:off x="1494426" y="2464594"/>
          <a:ext cx="289596" cy="338773"/>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p>
      </dsp:txBody>
      <dsp:txXfrm>
        <a:off x="1494426" y="2464594"/>
        <a:ext cx="289596" cy="338773"/>
      </dsp:txXfrm>
    </dsp:sp>
    <dsp:sp modelId="{552FB8E7-A5FB-4CC3-94C3-CE0BDF19F9F1}">
      <dsp:nvSpPr>
        <dsp:cNvPr id="5" name="圆角矩形 4"/>
        <dsp:cNvSpPr/>
      </dsp:nvSpPr>
      <dsp:spPr bwMode="white">
        <a:xfrm>
          <a:off x="1912428" y="2224174"/>
          <a:ext cx="1366020" cy="8196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多</a:t>
          </a:r>
          <a:r>
            <a:rPr lang="zh-CN" altLang="en-US"/>
            <a:t>轮</a:t>
          </a:r>
          <a:r>
            <a:rPr lang="zh-CN" altLang="en-US"/>
            <a:t>纠错方法</a:t>
          </a:r>
          <a:endParaRPr lang="zh-CN" altLang="en-US"/>
        </a:p>
      </dsp:txBody>
      <dsp:txXfrm>
        <a:off x="1912428" y="2224174"/>
        <a:ext cx="1366020" cy="819612"/>
      </dsp:txXfrm>
    </dsp:sp>
    <dsp:sp modelId="{353C3794-50AA-4D44-83C9-CE28317C3317}">
      <dsp:nvSpPr>
        <dsp:cNvPr id="6" name="右箭头 5"/>
        <dsp:cNvSpPr/>
      </dsp:nvSpPr>
      <dsp:spPr bwMode="white">
        <a:xfrm>
          <a:off x="3406853" y="2464594"/>
          <a:ext cx="289596" cy="338773"/>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p>
      </dsp:txBody>
      <dsp:txXfrm>
        <a:off x="3406853" y="2464594"/>
        <a:ext cx="289596" cy="338773"/>
      </dsp:txXfrm>
    </dsp:sp>
    <dsp:sp modelId="{A1E15D63-E1FF-4A28-A04F-A2B65927BC31}">
      <dsp:nvSpPr>
        <dsp:cNvPr id="7" name="圆角矩形 6"/>
        <dsp:cNvSpPr/>
      </dsp:nvSpPr>
      <dsp:spPr bwMode="white">
        <a:xfrm>
          <a:off x="3824855" y="2224174"/>
          <a:ext cx="1366020" cy="8196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困惑度</a:t>
          </a:r>
          <a:r>
            <a:rPr lang="zh-CN" altLang="en-US"/>
            <a:t>减少</a:t>
          </a:r>
          <a:r>
            <a:rPr lang="zh-CN" altLang="en-US"/>
            <a:t>误召回</a:t>
          </a:r>
          <a:endParaRPr lang="zh-CN" altLang="en-US"/>
        </a:p>
      </dsp:txBody>
      <dsp:txXfrm>
        <a:off x="3824855" y="2224174"/>
        <a:ext cx="1366020" cy="819612"/>
      </dsp:txXfrm>
    </dsp:sp>
    <dsp:sp modelId="{62254C5A-13A7-4B89-9E8B-7D1D578137EC}">
      <dsp:nvSpPr>
        <dsp:cNvPr id="8" name="右箭头 7"/>
        <dsp:cNvSpPr/>
      </dsp:nvSpPr>
      <dsp:spPr bwMode="white">
        <a:xfrm>
          <a:off x="5319281" y="2464594"/>
          <a:ext cx="289596" cy="338773"/>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p>
      </dsp:txBody>
      <dsp:txXfrm>
        <a:off x="5319281" y="2464594"/>
        <a:ext cx="289596" cy="338773"/>
      </dsp:txXfrm>
    </dsp:sp>
    <dsp:sp modelId="{CBD2C305-15EE-4997-9F81-511DADD21654}">
      <dsp:nvSpPr>
        <dsp:cNvPr id="9" name="圆角矩形 8"/>
        <dsp:cNvSpPr/>
      </dsp:nvSpPr>
      <dsp:spPr bwMode="white">
        <a:xfrm>
          <a:off x="5737283" y="2224174"/>
          <a:ext cx="1366020" cy="8196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t>实体纠错方法</a:t>
          </a:r>
          <a:endParaRPr lang="zh-CN"/>
        </a:p>
      </dsp:txBody>
      <dsp:txXfrm>
        <a:off x="5737283" y="2224174"/>
        <a:ext cx="1366020" cy="819612"/>
      </dsp:txXfrm>
    </dsp:sp>
    <dsp:sp modelId="{AA8A2D6F-2709-4422-8594-5875DF502C17}">
      <dsp:nvSpPr>
        <dsp:cNvPr id="10" name="右箭头 9"/>
        <dsp:cNvSpPr/>
      </dsp:nvSpPr>
      <dsp:spPr bwMode="white">
        <a:xfrm>
          <a:off x="7231708" y="2464594"/>
          <a:ext cx="289596" cy="338773"/>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p>
      </dsp:txBody>
      <dsp:txXfrm>
        <a:off x="7231708" y="2464594"/>
        <a:ext cx="289596" cy="338773"/>
      </dsp:txXfrm>
    </dsp:sp>
    <dsp:sp modelId="{9F6B1C40-E51B-445D-AD18-9E895FAD75FF}">
      <dsp:nvSpPr>
        <dsp:cNvPr id="11" name="圆角矩形 10"/>
        <dsp:cNvSpPr/>
      </dsp:nvSpPr>
      <dsp:spPr bwMode="white">
        <a:xfrm>
          <a:off x="7649710" y="2224174"/>
          <a:ext cx="1366020" cy="8196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t>Ngram</a:t>
          </a:r>
          <a:r>
            <a:rPr lang="zh-CN" altLang="en-US"/>
            <a:t>纠错方法</a:t>
          </a:r>
          <a:endParaRPr lang="zh-CN" altLang="en-US"/>
        </a:p>
      </dsp:txBody>
      <dsp:txXfrm>
        <a:off x="7649710" y="2224174"/>
        <a:ext cx="1366020" cy="8196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7A934-2CFF-4585-8E86-CD7306EBECB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33E93-7EE4-43AA-AFEB-6279DAAF2B3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solidFill>
                  <a:schemeClr val="bg1"/>
                </a:solidFill>
                <a:sym typeface="+mn-ea"/>
              </a:rPr>
              <a:t>背景</a:t>
            </a:r>
            <a:r>
              <a:rPr lang="zh-CN" altLang="en-US">
                <a:solidFill>
                  <a:schemeClr val="bg1"/>
                </a:solidFill>
                <a:sym typeface="+mn-ea"/>
              </a:rPr>
              <a:t>：当错字出现在诸如人名、地名、作品名的实体上时往往常规的纠错模型方案很难达到优异的表现，因为纠错模型的学习任务里不包含辨识实体的能力，而语料也不能覆盖所有可能的实体名，所以不免会出现在实体上的错纠或漏纠。</a:t>
            </a:r>
            <a:endParaRPr lang="zh-CN" altLang="en-US">
              <a:solidFill>
                <a:schemeClr val="bg1"/>
              </a:solidFill>
              <a:sym typeface="+mn-ea"/>
            </a:endParaRPr>
          </a:p>
          <a:p>
            <a:r>
              <a:rPr lang="zh-CN" altLang="en-US" dirty="0"/>
              <a:t>原理：使用命名实体识别模型，得到实体预测结果，取每一个字在混淆集中的同音形近字，替换成新实体。将新实体在实体词典中进行匹配，选择与原文改动最小的结果。如果没有一个可以匹配上，则</a:t>
            </a:r>
            <a:r>
              <a:rPr lang="zh-CN" altLang="en-US" dirty="0"/>
              <a:t>不改动。</a:t>
            </a:r>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olidFill>
                  <a:schemeClr val="bg1"/>
                </a:solidFill>
                <a:sym typeface="+mn-ea"/>
              </a:rPr>
              <a:t>Ngram方法采用无监督方式纠错，即通过无标注语料训练n元语言模型，使用n元语言模型进行错误检测与纠正，通常认为ngram纠错方式在准确率方面效果一般，但结合过滤策略可在一定程度上提升准确率，解决误纠。</a:t>
            </a:r>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AutoNum type="arabicPeriod"/>
            </a:pPr>
            <a:r>
              <a:rPr lang="zh-CN" altLang="en-US">
                <a:solidFill>
                  <a:schemeClr val="bg1"/>
                </a:solidFill>
                <a:sym typeface="+mn-ea"/>
              </a:rPr>
              <a:t>使用分词算法将原句子进行分词处理。</a:t>
            </a:r>
            <a:endParaRPr lang="zh-CN" altLang="en-US">
              <a:solidFill>
                <a:schemeClr val="bg1"/>
              </a:solidFill>
            </a:endParaRPr>
          </a:p>
          <a:p>
            <a:pPr marL="342900" indent="-342900">
              <a:buAutoNum type="arabicPeriod"/>
            </a:pPr>
            <a:r>
              <a:rPr lang="zh-CN" altLang="en-US">
                <a:solidFill>
                  <a:schemeClr val="bg1"/>
                </a:solidFill>
                <a:sym typeface="+mn-ea"/>
              </a:rPr>
              <a:t>使用序列标注模型对所有词语进行属性标注、</a:t>
            </a:r>
            <a:endParaRPr lang="zh-CN" altLang="en-US">
              <a:solidFill>
                <a:schemeClr val="bg1"/>
              </a:solidFill>
            </a:endParaRPr>
          </a:p>
          <a:p>
            <a:pPr marL="342900" indent="-342900">
              <a:buAutoNum type="arabicPeriod"/>
            </a:pPr>
            <a:r>
              <a:rPr lang="zh-CN" altLang="en-US">
                <a:solidFill>
                  <a:schemeClr val="bg1"/>
                </a:solidFill>
                <a:sym typeface="+mn-ea"/>
              </a:rPr>
              <a:t>对被序列标注模型所标注出的人名，地名类词语（如xx酒店，xx公司）进行不设错处理，即不会被替换为错字。同样被过滤的还有非中文词和停用词。</a:t>
            </a:r>
            <a:endParaRPr lang="zh-CN" altLang="en-US">
              <a:solidFill>
                <a:schemeClr val="bg1"/>
              </a:solidFill>
            </a:endParaRPr>
          </a:p>
          <a:p>
            <a:pPr marL="342900" indent="-342900">
              <a:buAutoNum type="arabicPeriod"/>
            </a:pPr>
            <a:r>
              <a:rPr lang="zh-CN" altLang="en-US">
                <a:solidFill>
                  <a:schemeClr val="bg1"/>
                </a:solidFill>
                <a:sym typeface="+mn-ea"/>
              </a:rPr>
              <a:t>随机按比例抽取字词进行改动。如该词在混淆集中， 15%不改动，15%概率随机改动，70%概率在混淆集中随机抽取改动。如该词不在混淆集中则不改动。</a:t>
            </a:r>
            <a:endParaRPr lang="zh-CN" altLang="en-US">
              <a:solidFill>
                <a:schemeClr val="bg1"/>
              </a:solidFill>
              <a:sym typeface="+mn-ea"/>
            </a:endParaRPr>
          </a:p>
          <a:p>
            <a:pPr marL="342900" indent="-342900">
              <a:buAutoNum type="arabicPeriod"/>
            </a:pPr>
            <a:endParaRPr lang="zh-CN" altLang="en-US" dirty="0"/>
          </a:p>
          <a:p>
            <a:pPr indent="0">
              <a:buNone/>
            </a:pPr>
            <a:r>
              <a:rPr lang="zh-CN" altLang="en-US">
                <a:solidFill>
                  <a:schemeClr val="bg1"/>
                </a:solidFill>
                <a:sym typeface="+mn-ea"/>
              </a:rPr>
              <a:t>由于先前对验证集数据的分析，我们认为绝大多数的错误都是音近或音近形近的错误，所以在使用混淆集进行生成任务时，我们没有使用形近字混淆集。而在过滤任务时则采用储备的形近字混淆集进行过滤。</a:t>
            </a:r>
            <a:endParaRPr lang="zh-CN" altLang="en-US">
              <a:solidFill>
                <a:schemeClr val="bg1"/>
              </a:solidFill>
            </a:endParaRPr>
          </a:p>
          <a:p>
            <a:pPr indent="0">
              <a:buNone/>
            </a:pPr>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文本提出了一种针对于中文拼写检查任务的纠错系统，并对其主要包含的五个部分进行了详细描述。并给出了该系统所进行的实验。在模型方面，我们提出了将拼音编码进Transformer Encoder的模型结果；针对于单句多错情况的多轮纠错方法；更加考虑句子整体性的混淆度检查方法；针对实体错误的实体纠错方法等。在数据方面，我们针对多音字进行数据增强，通过混淆集在巨量语料中自动生成正确-错误句子对。</a:t>
            </a:r>
            <a:endParaRPr lang="zh-CN" altLang="en-US"/>
          </a:p>
          <a:p>
            <a:endParaRPr lang="zh-CN" altLang="en-US"/>
          </a:p>
          <a:p>
            <a:r>
              <a:rPr lang="zh-CN" altLang="en-US"/>
              <a:t>1. 纠错系统较重，其中多个部分需要进行模型训练，便捷性不足。2. 拼音编码采用的将所有拼音组合编码为一个整数的方式无法识别多音字。3. 困惑度检测时可能将部分纠错正确但未完全纠错正确的句子判定为误召回。</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12</a:t>
            </a:r>
            <a:r>
              <a:rPr lang="zh-CN" altLang="en-US" dirty="0"/>
              <a:t>处近</a:t>
            </a:r>
            <a:r>
              <a:rPr lang="zh-CN" altLang="en-US" dirty="0"/>
              <a:t>形错误有</a:t>
            </a:r>
            <a:r>
              <a:rPr lang="en-US" altLang="zh-CN" dirty="0"/>
              <a:t>9</a:t>
            </a:r>
            <a:r>
              <a:rPr lang="zh-CN" altLang="en-US" dirty="0"/>
              <a:t>处都是相同的，所以近形错误非常</a:t>
            </a:r>
            <a:r>
              <a:rPr lang="zh-CN" altLang="en-US" dirty="0"/>
              <a:t>少。</a:t>
            </a:r>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将拼音编码与</a:t>
            </a:r>
            <a:r>
              <a:rPr lang="en-US" altLang="zh-CN" dirty="0"/>
              <a:t>hidden_states</a:t>
            </a:r>
            <a:r>
              <a:rPr lang="zh-CN" altLang="en-US" dirty="0"/>
              <a:t>相加</a:t>
            </a:r>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olidFill>
                  <a:schemeClr val="bg1"/>
                </a:solidFill>
                <a:sym typeface="+mn-ea"/>
              </a:rPr>
              <a:t>误召回问题同样是中文拼写检查中面临的挑战。由于纠错任务本质是选取位置上概率最高的字，所以会不时出现”用正确的字替换正确的字“的情况。我们通过对比句子修改前后的困惑度来减少误召回的情况。</a:t>
            </a:r>
            <a:endParaRPr lang="zh-CN" altLang="en-US">
              <a:solidFill>
                <a:schemeClr val="bg1"/>
              </a:solidFill>
              <a:sym typeface="+mn-ea"/>
            </a:endParaRPr>
          </a:p>
          <a:p>
            <a:r>
              <a:rPr lang="zh-CN" altLang="en-US" dirty="0"/>
              <a:t>原理简单来说是，</a:t>
            </a:r>
            <a:r>
              <a:rPr lang="en-US" altLang="zh-CN" dirty="0"/>
              <a:t>mask</a:t>
            </a:r>
            <a:r>
              <a:rPr lang="zh-CN" altLang="en-US" dirty="0"/>
              <a:t>每一个字，并计算他们的预测结果，进而得到一个整句话的</a:t>
            </a:r>
            <a:r>
              <a:rPr lang="zh-CN" altLang="en-US" dirty="0"/>
              <a:t>困惑度。</a:t>
            </a:r>
            <a:endParaRPr lang="zh-CN" altLang="en-US" dirty="0"/>
          </a:p>
        </p:txBody>
      </p:sp>
      <p:sp>
        <p:nvSpPr>
          <p:cNvPr id="4" name="灯片编号占位符 3"/>
          <p:cNvSpPr>
            <a:spLocks noGrp="1"/>
          </p:cNvSpPr>
          <p:nvPr>
            <p:ph type="sldNum" sz="quarter" idx="5"/>
          </p:nvPr>
        </p:nvSpPr>
        <p:spPr/>
        <p:txBody>
          <a:bodyPr/>
          <a:lstStyle/>
          <a:p>
            <a:fld id="{DB333E93-7EE4-43AA-AFEB-6279DAAF2B3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封面">
    <p:spTree>
      <p:nvGrpSpPr>
        <p:cNvPr id="1" name=""/>
        <p:cNvGrpSpPr/>
        <p:nvPr/>
      </p:nvGrpSpPr>
      <p:grpSpPr>
        <a:xfrm>
          <a:off x="0" y="0"/>
          <a:ext cx="0" cy="0"/>
          <a:chOff x="0" y="0"/>
          <a:chExt cx="0" cy="0"/>
        </a:xfrm>
      </p:grpSpPr>
      <p:pic>
        <p:nvPicPr>
          <p:cNvPr id="3" name="图片 2" descr="黑板上的灯光&#10;&#10;低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深色背景（主要）">
    <p:spTree>
      <p:nvGrpSpPr>
        <p:cNvPr id="1" name=""/>
        <p:cNvGrpSpPr/>
        <p:nvPr/>
      </p:nvGrpSpPr>
      <p:grpSpPr>
        <a:xfrm>
          <a:off x="0" y="0"/>
          <a:ext cx="0" cy="0"/>
          <a:chOff x="0" y="0"/>
          <a:chExt cx="0" cy="0"/>
        </a:xfrm>
      </p:grpSpPr>
      <p:pic>
        <p:nvPicPr>
          <p:cNvPr id="8" name="图片 7" descr="黑色的鱼&#10;&#10;低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图片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0984" y="320388"/>
            <a:ext cx="1019754" cy="365412"/>
          </a:xfrm>
          <a:prstGeom prst="rect">
            <a:avLst/>
          </a:prstGeom>
        </p:spPr>
      </p:pic>
      <p:sp>
        <p:nvSpPr>
          <p:cNvPr id="3" name="标题 1"/>
          <p:cNvSpPr>
            <a:spLocks noGrp="1"/>
          </p:cNvSpPr>
          <p:nvPr>
            <p:ph type="title" hasCustomPrompt="1"/>
          </p:nvPr>
        </p:nvSpPr>
        <p:spPr>
          <a:xfrm>
            <a:off x="304800" y="320388"/>
            <a:ext cx="10515600" cy="398126"/>
          </a:xfrm>
          <a:prstGeom prst="rect">
            <a:avLst/>
          </a:prstGeom>
        </p:spPr>
        <p:txBody>
          <a:bodyPr lIns="0">
            <a:noAutofit/>
          </a:bodyPr>
          <a:lstStyle>
            <a:lvl1pPr>
              <a:defRPr sz="2400">
                <a:solidFill>
                  <a:schemeClr val="bg1"/>
                </a:solidFill>
              </a:defRPr>
            </a:lvl1pPr>
          </a:lstStyle>
          <a:p>
            <a:r>
              <a:rPr lang="zh-CN" altLang="en-US" dirty="0"/>
              <a:t>重命名此页标题</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架构图">
    <p:spTree>
      <p:nvGrpSpPr>
        <p:cNvPr id="1" name=""/>
        <p:cNvGrpSpPr/>
        <p:nvPr/>
      </p:nvGrpSpPr>
      <p:grpSpPr>
        <a:xfrm>
          <a:off x="0" y="0"/>
          <a:ext cx="0" cy="0"/>
          <a:chOff x="0" y="0"/>
          <a:chExt cx="0" cy="0"/>
        </a:xfrm>
      </p:grpSpPr>
      <p:pic>
        <p:nvPicPr>
          <p:cNvPr id="10" name="图片 9" descr="黑色的鱼&#10;&#10;低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userDrawn="1"/>
        </p:nvSpPr>
        <p:spPr>
          <a:xfrm>
            <a:off x="5801268" y="6977287"/>
            <a:ext cx="1179809" cy="3401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架构图用色</a:t>
            </a:r>
            <a:r>
              <a:rPr lang="en-US" altLang="zh-CN" sz="900" dirty="0"/>
              <a:t>1</a:t>
            </a:r>
            <a:endParaRPr lang="zh-CN" altLang="en-US" sz="900" dirty="0"/>
          </a:p>
        </p:txBody>
      </p:sp>
      <p:sp>
        <p:nvSpPr>
          <p:cNvPr id="9" name="矩形 8"/>
          <p:cNvSpPr/>
          <p:nvPr userDrawn="1"/>
        </p:nvSpPr>
        <p:spPr>
          <a:xfrm>
            <a:off x="7103999" y="6977287"/>
            <a:ext cx="1179809" cy="340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架构图用色</a:t>
            </a:r>
            <a:r>
              <a:rPr lang="en-US" altLang="zh-CN" sz="900" dirty="0"/>
              <a:t>2</a:t>
            </a:r>
            <a:endParaRPr lang="zh-CN" altLang="en-US" sz="900" dirty="0"/>
          </a:p>
        </p:txBody>
      </p:sp>
      <p:sp>
        <p:nvSpPr>
          <p:cNvPr id="11" name="矩形 10"/>
          <p:cNvSpPr/>
          <p:nvPr userDrawn="1"/>
        </p:nvSpPr>
        <p:spPr>
          <a:xfrm>
            <a:off x="8406730" y="6977287"/>
            <a:ext cx="1179809" cy="340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架构图用色</a:t>
            </a:r>
            <a:r>
              <a:rPr lang="en-US" altLang="zh-CN" sz="900" dirty="0"/>
              <a:t>3</a:t>
            </a:r>
            <a:endParaRPr lang="zh-CN" altLang="en-US" sz="900" dirty="0"/>
          </a:p>
        </p:txBody>
      </p:sp>
      <p:sp>
        <p:nvSpPr>
          <p:cNvPr id="13" name="矩形 12"/>
          <p:cNvSpPr/>
          <p:nvPr userDrawn="1"/>
        </p:nvSpPr>
        <p:spPr>
          <a:xfrm>
            <a:off x="11012191" y="6977287"/>
            <a:ext cx="1179809" cy="340145"/>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架构图用色</a:t>
            </a:r>
            <a:r>
              <a:rPr lang="en-US" altLang="zh-CN" sz="900" dirty="0"/>
              <a:t>5</a:t>
            </a:r>
            <a:endParaRPr lang="zh-CN" altLang="en-US" sz="900" dirty="0"/>
          </a:p>
        </p:txBody>
      </p:sp>
      <p:pic>
        <p:nvPicPr>
          <p:cNvPr id="27" name="图片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0984" y="320388"/>
            <a:ext cx="1019754" cy="365412"/>
          </a:xfrm>
          <a:prstGeom prst="rect">
            <a:avLst/>
          </a:prstGeom>
        </p:spPr>
      </p:pic>
      <p:sp>
        <p:nvSpPr>
          <p:cNvPr id="2" name="标题 1"/>
          <p:cNvSpPr>
            <a:spLocks noGrp="1"/>
          </p:cNvSpPr>
          <p:nvPr>
            <p:ph type="title" hasCustomPrompt="1"/>
          </p:nvPr>
        </p:nvSpPr>
        <p:spPr>
          <a:xfrm>
            <a:off x="304800" y="320388"/>
            <a:ext cx="10515600" cy="398126"/>
          </a:xfrm>
          <a:prstGeom prst="rect">
            <a:avLst/>
          </a:prstGeom>
        </p:spPr>
        <p:txBody>
          <a:bodyPr lIns="0">
            <a:noAutofit/>
          </a:bodyPr>
          <a:lstStyle>
            <a:lvl1pPr>
              <a:defRPr sz="2400">
                <a:solidFill>
                  <a:schemeClr val="bg1"/>
                </a:solidFill>
              </a:defRPr>
            </a:lvl1pPr>
          </a:lstStyle>
          <a:p>
            <a:r>
              <a:rPr lang="zh-CN" altLang="en-US" dirty="0"/>
              <a:t>架构图命名</a:t>
            </a:r>
            <a:endParaRPr lang="zh-CN" altLang="en-US" dirty="0"/>
          </a:p>
        </p:txBody>
      </p:sp>
      <p:sp>
        <p:nvSpPr>
          <p:cNvPr id="8" name="矩形 7"/>
          <p:cNvSpPr/>
          <p:nvPr userDrawn="1"/>
        </p:nvSpPr>
        <p:spPr>
          <a:xfrm>
            <a:off x="9709461" y="6977287"/>
            <a:ext cx="1179809" cy="340145"/>
          </a:xfrm>
          <a:prstGeom prst="rect">
            <a:avLst/>
          </a:prstGeom>
          <a:solidFill>
            <a:srgbClr val="118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架构图用色</a:t>
            </a:r>
            <a:r>
              <a:rPr lang="en-US" altLang="zh-CN" sz="900" dirty="0"/>
              <a:t>4</a:t>
            </a:r>
            <a:endParaRPr lang="zh-CN" altLang="en-US" sz="9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深色背景居中样式">
    <p:spTree>
      <p:nvGrpSpPr>
        <p:cNvPr id="1" name=""/>
        <p:cNvGrpSpPr/>
        <p:nvPr/>
      </p:nvGrpSpPr>
      <p:grpSpPr>
        <a:xfrm>
          <a:off x="0" y="0"/>
          <a:ext cx="0" cy="0"/>
          <a:chOff x="0" y="0"/>
          <a:chExt cx="0" cy="0"/>
        </a:xfrm>
      </p:grpSpPr>
      <p:pic>
        <p:nvPicPr>
          <p:cNvPr id="15" name="图片 14" descr="黑色的鱼&#10;&#10;低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形 6"/>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80442" y="421621"/>
            <a:ext cx="2011558" cy="322210"/>
          </a:xfrm>
          <a:prstGeom prst="rect">
            <a:avLst/>
          </a:prstGeom>
        </p:spPr>
      </p:pic>
      <p:pic>
        <p:nvPicPr>
          <p:cNvPr id="17" name="图片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4799" y="320387"/>
            <a:ext cx="1181701" cy="423443"/>
          </a:xfrm>
          <a:prstGeom prst="rect">
            <a:avLst/>
          </a:prstGeom>
        </p:spPr>
      </p:pic>
      <p:sp>
        <p:nvSpPr>
          <p:cNvPr id="2" name="标题 1"/>
          <p:cNvSpPr>
            <a:spLocks noGrp="1"/>
          </p:cNvSpPr>
          <p:nvPr>
            <p:ph type="title" hasCustomPrompt="1"/>
          </p:nvPr>
        </p:nvSpPr>
        <p:spPr>
          <a:xfrm>
            <a:off x="304800" y="764704"/>
            <a:ext cx="11582400" cy="398126"/>
          </a:xfrm>
          <a:prstGeom prst="rect">
            <a:avLst/>
          </a:prstGeom>
        </p:spPr>
        <p:txBody>
          <a:bodyPr>
            <a:noAutofit/>
          </a:bodyPr>
          <a:lstStyle>
            <a:lvl1pPr algn="ctr">
              <a:defRPr sz="2400">
                <a:solidFill>
                  <a:schemeClr val="bg1"/>
                </a:solidFill>
              </a:defRPr>
            </a:lvl1pPr>
          </a:lstStyle>
          <a:p>
            <a:r>
              <a:rPr lang="zh-CN" altLang="en-US" dirty="0"/>
              <a:t>单击此处编辑标题，微软雅黑：</a:t>
            </a:r>
            <a:r>
              <a:rPr lang="en-US" altLang="zh-CN" dirty="0"/>
              <a:t>24pt</a:t>
            </a:r>
            <a:endParaRPr lang="zh-CN" altLang="en-US" dirty="0"/>
          </a:p>
        </p:txBody>
      </p:sp>
      <p:sp>
        <p:nvSpPr>
          <p:cNvPr id="11" name="文本占位符 10"/>
          <p:cNvSpPr>
            <a:spLocks noGrp="1"/>
          </p:cNvSpPr>
          <p:nvPr>
            <p:ph type="body" sz="quarter" idx="10" hasCustomPrompt="1"/>
          </p:nvPr>
        </p:nvSpPr>
        <p:spPr>
          <a:xfrm>
            <a:off x="304801" y="1196752"/>
            <a:ext cx="11582400" cy="448044"/>
          </a:xfrm>
          <a:prstGeom prst="rect">
            <a:avLst/>
          </a:prstGeom>
        </p:spPr>
        <p:txBody>
          <a:bodyPr/>
          <a:lstStyle>
            <a:lvl1pPr marL="0" marR="0" indent="0" algn="ctr" defTabSz="914400" rtl="0" eaLnBrk="1" fontAlgn="auto" latinLnBrk="0" hangingPunct="1">
              <a:lnSpc>
                <a:spcPct val="150000"/>
              </a:lnSpc>
              <a:spcBef>
                <a:spcPts val="1000"/>
              </a:spcBef>
              <a:spcAft>
                <a:spcPts val="0"/>
              </a:spcAft>
              <a:buClrTx/>
              <a:buSzTx/>
              <a:buFontTx/>
              <a:buNone/>
              <a:defRPr sz="1200">
                <a:solidFill>
                  <a:schemeClr val="bg1"/>
                </a:solidFill>
              </a:defRPr>
            </a:lvl1pPr>
            <a:lvl2pPr marL="457200" indent="0">
              <a:buNone/>
              <a:defRPr/>
            </a:lvl2pPr>
          </a:lstStyle>
          <a:p>
            <a:pPr marL="0" marR="0" lvl="0" indent="0" algn="ctr" defTabSz="914400" rtl="0" eaLnBrk="1" fontAlgn="auto" latinLnBrk="0" hangingPunct="1">
              <a:lnSpc>
                <a:spcPct val="150000"/>
              </a:lnSpc>
              <a:spcBef>
                <a:spcPts val="1000"/>
              </a:spcBef>
              <a:spcAft>
                <a:spcPts val="0"/>
              </a:spcAft>
              <a:buClrTx/>
              <a:buSzTx/>
              <a:buFontTx/>
              <a:buNone/>
              <a:defRPr/>
            </a:pPr>
            <a:r>
              <a:rPr kumimoji="1" lang="zh-CN" altLang="en-US" dirty="0"/>
              <a:t>点击此处编辑文字，点击此处编辑文字，击此处编辑文字，击此处编辑文字</a:t>
            </a: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浅色背景（少量使用）">
    <p:spTree>
      <p:nvGrpSpPr>
        <p:cNvPr id="1" name=""/>
        <p:cNvGrpSpPr/>
        <p:nvPr/>
      </p:nvGrpSpPr>
      <p:grpSpPr>
        <a:xfrm>
          <a:off x="0" y="0"/>
          <a:ext cx="0" cy="0"/>
          <a:chOff x="0" y="0"/>
          <a:chExt cx="0" cy="0"/>
        </a:xfrm>
      </p:grpSpPr>
      <p:pic>
        <p:nvPicPr>
          <p:cNvPr id="9" name="图片 8" descr="山上的风景&#10;&#10;中度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756" y="279656"/>
            <a:ext cx="1080120" cy="393452"/>
          </a:xfrm>
          <a:prstGeom prst="rect">
            <a:avLst/>
          </a:prstGeom>
        </p:spPr>
      </p:pic>
      <p:sp>
        <p:nvSpPr>
          <p:cNvPr id="5" name="文本框 4"/>
          <p:cNvSpPr txBox="1"/>
          <p:nvPr userDrawn="1"/>
        </p:nvSpPr>
        <p:spPr>
          <a:xfrm>
            <a:off x="5879976" y="404664"/>
            <a:ext cx="6057900" cy="215444"/>
          </a:xfrm>
          <a:prstGeom prst="rect">
            <a:avLst/>
          </a:prstGeom>
          <a:noFill/>
        </p:spPr>
        <p:txBody>
          <a:bodyPr wrap="square" rtlCol="0">
            <a:spAutoFit/>
          </a:bodyPr>
          <a:lstStyle/>
          <a:p>
            <a:pPr algn="r"/>
            <a:r>
              <a:rPr lang="en-US" altLang="zh-CN" sz="800" spc="50" baseline="0" dirty="0">
                <a:solidFill>
                  <a:srgbClr val="525F72"/>
                </a:solidFill>
              </a:rPr>
              <a:t>WWW.DATAGRAND.COM</a:t>
            </a:r>
            <a:endParaRPr lang="zh-CN" altLang="en-US" sz="800" spc="50" baseline="0" dirty="0">
              <a:solidFill>
                <a:srgbClr val="525F72"/>
              </a:solidFill>
            </a:endParaRPr>
          </a:p>
        </p:txBody>
      </p:sp>
      <p:sp>
        <p:nvSpPr>
          <p:cNvPr id="3" name="标题 1"/>
          <p:cNvSpPr>
            <a:spLocks noGrp="1"/>
          </p:cNvSpPr>
          <p:nvPr>
            <p:ph type="title" hasCustomPrompt="1"/>
          </p:nvPr>
        </p:nvSpPr>
        <p:spPr>
          <a:xfrm>
            <a:off x="304800" y="764704"/>
            <a:ext cx="11582400" cy="398126"/>
          </a:xfrm>
          <a:prstGeom prst="rect">
            <a:avLst/>
          </a:prstGeom>
        </p:spPr>
        <p:txBody>
          <a:bodyPr>
            <a:noAutofit/>
          </a:bodyPr>
          <a:lstStyle>
            <a:lvl1pPr algn="ctr">
              <a:defRPr sz="2400">
                <a:solidFill>
                  <a:schemeClr val="tx1"/>
                </a:solidFill>
              </a:defRPr>
            </a:lvl1pPr>
          </a:lstStyle>
          <a:p>
            <a:r>
              <a:rPr lang="zh-CN" altLang="en-US" dirty="0"/>
              <a:t>单击此处编辑标题（浅色底极少量使用）</a:t>
            </a:r>
            <a:endParaRPr lang="zh-CN" altLang="en-US" dirty="0"/>
          </a:p>
        </p:txBody>
      </p:sp>
      <p:sp>
        <p:nvSpPr>
          <p:cNvPr id="4" name="文本占位符 10"/>
          <p:cNvSpPr>
            <a:spLocks noGrp="1"/>
          </p:cNvSpPr>
          <p:nvPr>
            <p:ph type="body" sz="quarter" idx="10" hasCustomPrompt="1"/>
          </p:nvPr>
        </p:nvSpPr>
        <p:spPr>
          <a:xfrm>
            <a:off x="304801" y="1196752"/>
            <a:ext cx="11582400" cy="448044"/>
          </a:xfrm>
          <a:prstGeom prst="rect">
            <a:avLst/>
          </a:prstGeom>
        </p:spPr>
        <p:txBody>
          <a:bodyPr/>
          <a:lstStyle>
            <a:lvl1pPr marL="0" marR="0" indent="0" algn="ctr" defTabSz="914400" rtl="0" eaLnBrk="1" fontAlgn="auto" latinLnBrk="0" hangingPunct="1">
              <a:lnSpc>
                <a:spcPct val="150000"/>
              </a:lnSpc>
              <a:spcBef>
                <a:spcPts val="1000"/>
              </a:spcBef>
              <a:spcAft>
                <a:spcPts val="0"/>
              </a:spcAft>
              <a:buClrTx/>
              <a:buSzTx/>
              <a:buFontTx/>
              <a:buNone/>
              <a:defRPr sz="1200">
                <a:solidFill>
                  <a:schemeClr val="tx1"/>
                </a:solidFill>
              </a:defRPr>
            </a:lvl1pPr>
            <a:lvl2pPr marL="457200" indent="0">
              <a:buNone/>
              <a:defRPr/>
            </a:lvl2pPr>
          </a:lstStyle>
          <a:p>
            <a:pPr marL="0" marR="0" lvl="0" indent="0" algn="ctr" defTabSz="914400" rtl="0" eaLnBrk="1" fontAlgn="auto" latinLnBrk="0" hangingPunct="1">
              <a:lnSpc>
                <a:spcPct val="150000"/>
              </a:lnSpc>
              <a:spcBef>
                <a:spcPts val="1000"/>
              </a:spcBef>
              <a:spcAft>
                <a:spcPts val="0"/>
              </a:spcAft>
              <a:buClrTx/>
              <a:buSzTx/>
              <a:buFontTx/>
              <a:buNone/>
              <a:defRPr/>
            </a:pPr>
            <a:r>
              <a:rPr kumimoji="1" lang="zh-CN" altLang="en-US" dirty="0"/>
              <a:t>点击此处编辑文字，点击此处编辑文字，击此处编辑文字，击此处编辑文字</a:t>
            </a:r>
            <a:endParaRPr kumimoji="1"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0.b.公司介绍页">
    <p:spTree>
      <p:nvGrpSpPr>
        <p:cNvPr id="1" name=""/>
        <p:cNvGrpSpPr/>
        <p:nvPr/>
      </p:nvGrpSpPr>
      <p:grpSpPr>
        <a:xfrm>
          <a:off x="0" y="0"/>
          <a:ext cx="0" cy="0"/>
          <a:chOff x="0" y="0"/>
          <a:chExt cx="0" cy="0"/>
        </a:xfrm>
      </p:grpSpPr>
      <p:pic>
        <p:nvPicPr>
          <p:cNvPr id="4" name="图片 3" descr="电脑显示屏&#10;&#10;中度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形 4"/>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80442" y="421621"/>
            <a:ext cx="2011558" cy="322210"/>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4799" y="320387"/>
            <a:ext cx="1181701" cy="42344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大标题页">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形 17"/>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80442" y="421621"/>
            <a:ext cx="2011558" cy="322210"/>
          </a:xfrm>
          <a:prstGeom prst="rect">
            <a:avLst/>
          </a:prstGeom>
        </p:spPr>
      </p:pic>
      <p:pic>
        <p:nvPicPr>
          <p:cNvPr id="19" name="图片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4799" y="320387"/>
            <a:ext cx="1181701" cy="423443"/>
          </a:xfrm>
          <a:prstGeom prst="rect">
            <a:avLst/>
          </a:prstGeom>
        </p:spPr>
      </p:pic>
      <p:sp>
        <p:nvSpPr>
          <p:cNvPr id="33" name="文本占位符 32"/>
          <p:cNvSpPr>
            <a:spLocks noGrp="1"/>
          </p:cNvSpPr>
          <p:nvPr>
            <p:ph type="body" sz="quarter" idx="11" hasCustomPrompt="1"/>
          </p:nvPr>
        </p:nvSpPr>
        <p:spPr>
          <a:xfrm>
            <a:off x="1127448" y="2348880"/>
            <a:ext cx="8818327" cy="914400"/>
          </a:xfrm>
          <a:prstGeom prst="rect">
            <a:avLst/>
          </a:prstGeom>
        </p:spPr>
        <p:txBody>
          <a:bodyPr/>
          <a:lstStyle>
            <a:lvl1pPr>
              <a:defRPr sz="4400">
                <a:solidFill>
                  <a:schemeClr val="bg1"/>
                </a:solidFill>
                <a:latin typeface="+mj-ea"/>
                <a:ea typeface="+mj-ea"/>
              </a:defRPr>
            </a:lvl1pPr>
          </a:lstStyle>
          <a:p>
            <a:pPr lvl="0"/>
            <a:r>
              <a:rPr lang="en-US" altLang="zh-CN" dirty="0"/>
              <a:t>01.</a:t>
            </a:r>
            <a:r>
              <a:rPr lang="zh-CN" altLang="en-US" dirty="0"/>
              <a:t>大标题大标题大标题</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封底页">
    <p:spTree>
      <p:nvGrpSpPr>
        <p:cNvPr id="1" name=""/>
        <p:cNvGrpSpPr/>
        <p:nvPr/>
      </p:nvGrpSpPr>
      <p:grpSpPr>
        <a:xfrm>
          <a:off x="0" y="0"/>
          <a:ext cx="0" cy="0"/>
          <a:chOff x="0" y="0"/>
          <a:chExt cx="0" cy="0"/>
        </a:xfrm>
      </p:grpSpPr>
      <p:pic>
        <p:nvPicPr>
          <p:cNvPr id="10" name="图片 9" descr="人的雕塑&#10;&#10;描述已自动生成"/>
          <p:cNvPicPr>
            <a:picLocks noChangeAspect="1"/>
          </p:cNvPicPr>
          <p:nvPr userDrawn="1"/>
        </p:nvPicPr>
        <p:blipFill>
          <a:blip r:embed="rId2"/>
          <a:stretch>
            <a:fillRect/>
          </a:stretch>
        </p:blipFill>
        <p:spPr>
          <a:xfrm>
            <a:off x="0" y="0"/>
            <a:ext cx="12192000" cy="6858000"/>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0984" y="320388"/>
            <a:ext cx="1019754" cy="3654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1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buFontTx/>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sv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箭头连接符 7"/>
          <p:cNvCxnSpPr/>
          <p:nvPr/>
        </p:nvCxnSpPr>
        <p:spPr>
          <a:xfrm flipH="1">
            <a:off x="2063552" y="3515036"/>
            <a:ext cx="1671546" cy="0"/>
          </a:xfrm>
          <a:prstGeom prst="straightConnector1">
            <a:avLst/>
          </a:prstGeom>
          <a:ln w="12700">
            <a:gradFill>
              <a:gsLst>
                <a:gs pos="0">
                  <a:schemeClr val="bg1"/>
                </a:gs>
                <a:gs pos="100000">
                  <a:schemeClr val="bg1">
                    <a:alpha val="0"/>
                  </a:schemeClr>
                </a:gs>
              </a:gsLst>
              <a:lin ang="0" scaled="0"/>
            </a:gra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8472264" y="3515036"/>
            <a:ext cx="1671546" cy="0"/>
          </a:xfrm>
          <a:prstGeom prst="straightConnector1">
            <a:avLst/>
          </a:prstGeom>
          <a:ln w="12700">
            <a:gradFill>
              <a:gsLst>
                <a:gs pos="0">
                  <a:schemeClr val="bg1"/>
                </a:gs>
                <a:gs pos="100000">
                  <a:schemeClr val="bg1">
                    <a:alpha val="0"/>
                  </a:schemeClr>
                </a:gs>
              </a:gsLst>
              <a:lin ang="0" scaled="0"/>
            </a:gra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 name="标题 1"/>
          <p:cNvSpPr txBox="1"/>
          <p:nvPr/>
        </p:nvSpPr>
        <p:spPr>
          <a:xfrm>
            <a:off x="839470" y="1772682"/>
            <a:ext cx="10515600" cy="1325563"/>
          </a:xfrm>
          <a:prstGeom prst="rect">
            <a:avLst/>
          </a:prstGeom>
        </p:spPr>
        <p:txBody>
          <a:bodyPr/>
          <a:lstStyle>
            <a:lvl1pPr algn="ctr"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zh-CN" altLang="en-US" sz="4000" dirty="0"/>
              <a:t>基于拼音编码和多轮纠错式推理方式的中文拼写检查纠错系统</a:t>
            </a:r>
            <a:endParaRPr lang="zh-CN" altLang="en-US" sz="4000" dirty="0"/>
          </a:p>
        </p:txBody>
      </p:sp>
      <p:sp>
        <p:nvSpPr>
          <p:cNvPr id="11" name="文本占位符 11"/>
          <p:cNvSpPr txBox="1"/>
          <p:nvPr/>
        </p:nvSpPr>
        <p:spPr>
          <a:xfrm>
            <a:off x="838200" y="3212976"/>
            <a:ext cx="10515600" cy="1195387"/>
          </a:xfrm>
          <a:prstGeom prst="rect">
            <a:avLst/>
          </a:prstGeom>
        </p:spPr>
        <p:txBody>
          <a:bodyPr/>
          <a:lstStyle>
            <a:lvl1pPr marL="0" indent="0" algn="ctr" defTabSz="914400" rtl="0" eaLnBrk="1" latinLnBrk="0" hangingPunct="1">
              <a:lnSpc>
                <a:spcPct val="150000"/>
              </a:lnSpc>
              <a:spcBef>
                <a:spcPts val="1000"/>
              </a:spcBef>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latin typeface="+mj-ea"/>
                <a:ea typeface="+mj-ea"/>
              </a:rPr>
              <a:t>CCL2022 </a:t>
            </a:r>
            <a:r>
              <a:rPr lang="zh-CN" altLang="en-US" sz="1800" dirty="0">
                <a:latin typeface="+mj-ea"/>
                <a:ea typeface="+mj-ea"/>
              </a:rPr>
              <a:t>赛道一</a:t>
            </a:r>
            <a:endParaRPr lang="zh-CN" altLang="en-US" sz="1800" dirty="0">
              <a:latin typeface="+mj-ea"/>
              <a:ea typeface="+mj-ea"/>
            </a:endParaRPr>
          </a:p>
        </p:txBody>
      </p:sp>
      <p:sp>
        <p:nvSpPr>
          <p:cNvPr id="12" name="文本占位符 11"/>
          <p:cNvSpPr txBox="1"/>
          <p:nvPr/>
        </p:nvSpPr>
        <p:spPr>
          <a:xfrm>
            <a:off x="767368" y="4797274"/>
            <a:ext cx="10515600" cy="1195387"/>
          </a:xfrm>
          <a:prstGeom prst="rect">
            <a:avLst/>
          </a:prstGeom>
        </p:spPr>
        <p:txBody>
          <a:bodyPr/>
          <a:lstStyle>
            <a:lvl1pPr marL="0" indent="0" algn="ctr" defTabSz="914400" rtl="0" eaLnBrk="1" latinLnBrk="0" hangingPunct="1">
              <a:lnSpc>
                <a:spcPct val="150000"/>
              </a:lnSpc>
              <a:spcBef>
                <a:spcPts val="1000"/>
              </a:spcBef>
              <a:buFontTx/>
              <a:buNone/>
              <a:defRPr sz="1800" kern="1200">
                <a:solidFill>
                  <a:schemeClr val="bg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演讲人：周正</a:t>
            </a:r>
            <a:r>
              <a:rPr lang="zh-CN" altLang="en-US"/>
              <a:t>茂</a:t>
            </a:r>
            <a:endParaRPr lang="zh-CN" altLang="en-US"/>
          </a:p>
        </p:txBody>
      </p:sp>
      <p:pic>
        <p:nvPicPr>
          <p:cNvPr id="15" name="图形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50084" y="1000614"/>
            <a:ext cx="1293988" cy="4703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35280" y="332453"/>
            <a:ext cx="10515600" cy="398126"/>
          </a:xfrm>
        </p:spPr>
        <p:txBody>
          <a:bodyPr/>
          <a:lstStyle/>
          <a:p>
            <a:r>
              <a:rPr lang="zh-CN" altLang="en-US" dirty="0">
                <a:latin typeface="微软雅黑" panose="020B0503020204020204" charset="-122"/>
                <a:ea typeface="微软雅黑" panose="020B0503020204020204" charset="-122"/>
                <a:sym typeface="微软雅黑" panose="020B0503020204020204" charset="-122"/>
              </a:rPr>
              <a:t>多轮纠错方法</a:t>
            </a:r>
            <a:endParaRPr lang="zh-CN" altLang="en-US" dirty="0"/>
          </a:p>
        </p:txBody>
      </p:sp>
      <p:graphicFrame>
        <p:nvGraphicFramePr>
          <p:cNvPr id="4" name="表格 3"/>
          <p:cNvGraphicFramePr/>
          <p:nvPr>
            <p:custDataLst>
              <p:tags r:id="rId1"/>
            </p:custDataLst>
          </p:nvPr>
        </p:nvGraphicFramePr>
        <p:xfrm>
          <a:off x="1199515" y="1917065"/>
          <a:ext cx="9853295" cy="3611880"/>
        </p:xfrm>
        <a:graphic>
          <a:graphicData uri="http://schemas.openxmlformats.org/drawingml/2006/table">
            <a:tbl>
              <a:tblPr firstRow="1" bandRow="1">
                <a:tableStyleId>{5C22544A-7EE6-4342-B048-85BDC9FD1C3A}</a:tableStyleId>
              </a:tblPr>
              <a:tblGrid>
                <a:gridCol w="1616710"/>
                <a:gridCol w="6362065"/>
                <a:gridCol w="1874520"/>
              </a:tblGrid>
              <a:tr h="524510">
                <a:tc>
                  <a:txBody>
                    <a:bodyPr/>
                    <a:p>
                      <a:pPr>
                        <a:buNone/>
                      </a:pPr>
                      <a:r>
                        <a:rPr lang="zh-CN" altLang="en-US"/>
                        <a:t>轮</a:t>
                      </a:r>
                      <a:r>
                        <a:rPr lang="zh-CN" altLang="en-US"/>
                        <a:t>数</a:t>
                      </a:r>
                      <a:endParaRPr lang="zh-CN" altLang="en-US"/>
                    </a:p>
                  </a:txBody>
                  <a:tcPr/>
                </a:tc>
                <a:tc>
                  <a:txBody>
                    <a:bodyPr/>
                    <a:p>
                      <a:pPr>
                        <a:buNone/>
                      </a:pPr>
                      <a:r>
                        <a:rPr lang="zh-CN" altLang="en-US"/>
                        <a:t>句子</a:t>
                      </a:r>
                      <a:endParaRPr lang="zh-CN" altLang="en-US"/>
                    </a:p>
                  </a:txBody>
                  <a:tcPr/>
                </a:tc>
                <a:tc>
                  <a:txBody>
                    <a:bodyPr/>
                    <a:p>
                      <a:pPr>
                        <a:buNone/>
                      </a:pPr>
                      <a:r>
                        <a:rPr lang="zh-CN" altLang="en-US"/>
                        <a:t>概率</a:t>
                      </a:r>
                      <a:endParaRPr lang="zh-CN" altLang="en-US"/>
                    </a:p>
                  </a:txBody>
                  <a:tcPr/>
                </a:tc>
              </a:tr>
              <a:tr h="545465">
                <a:tc>
                  <a:txBody>
                    <a:bodyPr/>
                    <a:p>
                      <a:pPr>
                        <a:buNone/>
                      </a:pPr>
                      <a:r>
                        <a:rPr lang="zh-CN" altLang="en-US"/>
                        <a:t>输入句</a:t>
                      </a:r>
                      <a:endParaRPr lang="zh-CN" altLang="en-US"/>
                    </a:p>
                  </a:txBody>
                  <a:tcPr/>
                </a:tc>
                <a:tc>
                  <a:txBody>
                    <a:bodyPr/>
                    <a:p>
                      <a:pPr>
                        <a:buNone/>
                      </a:pPr>
                      <a:r>
                        <a:rPr lang="zh-CN" altLang="en-US"/>
                        <a:t>我最近毎天在珈琲馆念七个小时以上的书。</a:t>
                      </a:r>
                      <a:endParaRPr lang="zh-CN" altLang="en-US"/>
                    </a:p>
                  </a:txBody>
                  <a:tcPr/>
                </a:tc>
                <a:tc>
                  <a:txBody>
                    <a:bodyPr/>
                    <a:p>
                      <a:pPr>
                        <a:buNone/>
                      </a:pPr>
                      <a:endParaRPr lang="zh-CN" altLang="en-US"/>
                    </a:p>
                  </a:txBody>
                  <a:tcPr/>
                </a:tc>
              </a:tr>
              <a:tr h="546735">
                <a:tc>
                  <a:txBody>
                    <a:bodyPr/>
                    <a:p>
                      <a:pPr>
                        <a:buNone/>
                      </a:pPr>
                      <a:r>
                        <a:rPr lang="zh-CN" altLang="en-US"/>
                        <a:t>第一轮</a:t>
                      </a:r>
                      <a:endParaRPr lang="zh-CN" altLang="en-US"/>
                    </a:p>
                  </a:txBody>
                  <a:tcPr/>
                </a:tc>
                <a:tc>
                  <a:txBody>
                    <a:bodyPr/>
                    <a:p>
                      <a:pPr>
                        <a:buNone/>
                      </a:pPr>
                      <a:r>
                        <a:rPr lang="zh-CN" altLang="en-US"/>
                        <a:t>我最近毎天在</a:t>
                      </a:r>
                      <a:r>
                        <a:rPr lang="zh-CN" altLang="en-US">
                          <a:solidFill>
                            <a:srgbClr val="FF0000"/>
                          </a:solidFill>
                        </a:rPr>
                        <a:t>蒻</a:t>
                      </a:r>
                      <a:r>
                        <a:rPr lang="zh-CN" altLang="en-US"/>
                        <a:t>琲馆念七个小时以上的书</a:t>
                      </a:r>
                      <a:endParaRPr lang="zh-CN" altLang="en-US"/>
                    </a:p>
                  </a:txBody>
                  <a:tcPr/>
                </a:tc>
                <a:tc>
                  <a:txBody>
                    <a:bodyPr/>
                    <a:p>
                      <a:pPr>
                        <a:buNone/>
                      </a:pPr>
                      <a:r>
                        <a:rPr lang="zh-CN" altLang="en-US"/>
                        <a:t>0.0063</a:t>
                      </a:r>
                      <a:endParaRPr lang="zh-CN" altLang="en-US"/>
                    </a:p>
                  </a:txBody>
                  <a:tcPr/>
                </a:tc>
              </a:tr>
              <a:tr h="546100">
                <a:tc>
                  <a:txBody>
                    <a:bodyPr/>
                    <a:p>
                      <a:pPr>
                        <a:buNone/>
                      </a:pPr>
                      <a:r>
                        <a:rPr lang="zh-CN" altLang="en-US"/>
                        <a:t>第二轮</a:t>
                      </a:r>
                      <a:endParaRPr lang="zh-CN" altLang="en-US"/>
                    </a:p>
                  </a:txBody>
                  <a:tcPr/>
                </a:tc>
                <a:tc>
                  <a:txBody>
                    <a:bodyPr/>
                    <a:p>
                      <a:pPr>
                        <a:buNone/>
                      </a:pPr>
                      <a:r>
                        <a:rPr lang="zh-CN" altLang="en-US"/>
                        <a:t>我最近毎天在</a:t>
                      </a:r>
                      <a:r>
                        <a:rPr lang="zh-CN" altLang="en-US">
                          <a:solidFill>
                            <a:srgbClr val="FF0000"/>
                          </a:solidFill>
                        </a:rPr>
                        <a:t>咖</a:t>
                      </a:r>
                      <a:r>
                        <a:rPr lang="zh-CN" altLang="en-US"/>
                        <a:t>琲馆念七个小时以上的书。</a:t>
                      </a:r>
                      <a:endParaRPr lang="zh-CN" altLang="en-US"/>
                    </a:p>
                  </a:txBody>
                  <a:tcPr/>
                </a:tc>
                <a:tc>
                  <a:txBody>
                    <a:bodyPr/>
                    <a:p>
                      <a:pPr>
                        <a:buNone/>
                      </a:pPr>
                      <a:r>
                        <a:rPr lang="zh-CN" altLang="en-US"/>
                        <a:t>0.1605</a:t>
                      </a:r>
                      <a:endParaRPr lang="zh-CN" altLang="en-US"/>
                    </a:p>
                  </a:txBody>
                  <a:tcPr/>
                </a:tc>
              </a:tr>
              <a:tr h="917575">
                <a:tc>
                  <a:txBody>
                    <a:bodyPr/>
                    <a:p>
                      <a:pPr>
                        <a:buNone/>
                      </a:pPr>
                      <a:r>
                        <a:rPr lang="zh-CN" altLang="en-US"/>
                        <a:t>第三轮</a:t>
                      </a:r>
                      <a:endParaRPr lang="zh-CN" altLang="en-US"/>
                    </a:p>
                  </a:txBody>
                  <a:tcPr/>
                </a:tc>
                <a:tc>
                  <a:txBody>
                    <a:bodyPr/>
                    <a:p>
                      <a:pPr>
                        <a:buNone/>
                      </a:pPr>
                      <a:r>
                        <a:rPr lang="zh-CN" altLang="en-US"/>
                        <a:t>我最近毎天在咖</a:t>
                      </a:r>
                      <a:r>
                        <a:rPr lang="zh-CN" altLang="en-US">
                          <a:solidFill>
                            <a:srgbClr val="FF0000"/>
                          </a:solidFill>
                        </a:rPr>
                        <a:t>啡</a:t>
                      </a:r>
                      <a:r>
                        <a:rPr lang="zh-CN" altLang="en-US"/>
                        <a:t>馆念七个小时以上的书。</a:t>
                      </a:r>
                      <a:endParaRPr lang="zh-CN" altLang="en-US"/>
                    </a:p>
                  </a:txBody>
                  <a:tcPr/>
                </a:tc>
                <a:tc>
                  <a:txBody>
                    <a:bodyPr/>
                    <a:p>
                      <a:pPr>
                        <a:buNone/>
                      </a:pPr>
                      <a:r>
                        <a:rPr lang="zh-CN" altLang="en-US"/>
                        <a:t>0.9978</a:t>
                      </a:r>
                      <a:endParaRPr lang="zh-CN" altLang="en-US"/>
                    </a:p>
                  </a:txBody>
                  <a:tcPr/>
                </a:tc>
              </a:tr>
              <a:tr h="531495">
                <a:tc>
                  <a:txBody>
                    <a:bodyPr/>
                    <a:p>
                      <a:pPr>
                        <a:buNone/>
                      </a:pPr>
                      <a:r>
                        <a:rPr lang="zh-CN" altLang="en-US"/>
                        <a:t>第四轮</a:t>
                      </a:r>
                      <a:endParaRPr lang="zh-CN" altLang="en-US"/>
                    </a:p>
                  </a:txBody>
                  <a:tcPr/>
                </a:tc>
                <a:tc>
                  <a:txBody>
                    <a:bodyPr/>
                    <a:p>
                      <a:pPr>
                        <a:buNone/>
                      </a:pPr>
                      <a:r>
                        <a:rPr lang="zh-CN" altLang="en-US"/>
                        <a:t>我最近毎天在咖啡馆念七个小时以上的书。</a:t>
                      </a:r>
                      <a:endParaRPr lang="zh-CN" altLang="en-US"/>
                    </a:p>
                  </a:txBody>
                  <a:tcPr/>
                </a:tc>
                <a:tc>
                  <a:txBody>
                    <a:bodyPr/>
                    <a:p>
                      <a:pPr>
                        <a:buNone/>
                      </a:pPr>
                      <a:r>
                        <a:rPr lang="zh-CN" altLang="en-US"/>
                        <a:t>无变化</a:t>
                      </a:r>
                      <a:endParaRPr lang="zh-CN" altLang="en-US"/>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5015865" y="621030"/>
            <a:ext cx="1517015" cy="643890"/>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3600" b="1" dirty="0">
                <a:solidFill>
                  <a:schemeClr val="bg1"/>
                </a:solidFill>
                <a:latin typeface="微软雅黑" panose="020B0503020204020204" charset="-122"/>
                <a:ea typeface="微软雅黑" panose="020B0503020204020204" charset="-122"/>
                <a:sym typeface="微软雅黑" panose="020B0503020204020204" charset="-122"/>
              </a:rPr>
              <a:t>后处理</a:t>
            </a:r>
            <a:endParaRPr lang="zh-CN" altLang="en-US" sz="36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0" name="组合 9"/>
          <p:cNvGrpSpPr/>
          <p:nvPr/>
        </p:nvGrpSpPr>
        <p:grpSpPr>
          <a:xfrm>
            <a:off x="1456055" y="2421255"/>
            <a:ext cx="8636635" cy="1289685"/>
            <a:chOff x="2342" y="3586"/>
            <a:chExt cx="13601" cy="2031"/>
          </a:xfrm>
        </p:grpSpPr>
        <p:sp>
          <p:nvSpPr>
            <p:cNvPr id="4" name="圆角矩形 3"/>
            <p:cNvSpPr/>
            <p:nvPr/>
          </p:nvSpPr>
          <p:spPr>
            <a:xfrm>
              <a:off x="2342" y="3587"/>
              <a:ext cx="3534"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altLang="en-US" sz="2400">
                  <a:sym typeface="+mn-ea"/>
                </a:rPr>
                <a:t>困惑度减少误召回</a:t>
              </a:r>
              <a:endParaRPr lang="zh-CN" altLang="en-US" sz="2400">
                <a:sym typeface="+mn-ea"/>
              </a:endParaRPr>
            </a:p>
          </p:txBody>
        </p:sp>
        <p:sp>
          <p:nvSpPr>
            <p:cNvPr id="5" name="圆角矩形 4"/>
            <p:cNvSpPr/>
            <p:nvPr/>
          </p:nvSpPr>
          <p:spPr>
            <a:xfrm>
              <a:off x="7332" y="3586"/>
              <a:ext cx="3546" cy="203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sz="2400">
                  <a:sym typeface="+mn-ea"/>
                </a:rPr>
                <a:t>实体纠错方法</a:t>
              </a:r>
              <a:endParaRPr lang="zh-CN" altLang="en-US" sz="2400">
                <a:sym typeface="+mn-ea"/>
              </a:endParaRPr>
            </a:p>
          </p:txBody>
        </p:sp>
        <p:sp>
          <p:nvSpPr>
            <p:cNvPr id="6" name="圆角矩形 5"/>
            <p:cNvSpPr/>
            <p:nvPr/>
          </p:nvSpPr>
          <p:spPr>
            <a:xfrm>
              <a:off x="12334" y="3587"/>
              <a:ext cx="3609"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en-US" sz="2400">
                  <a:latin typeface="+mn-ea"/>
                  <a:cs typeface="+mn-ea"/>
                  <a:sym typeface="+mn-ea"/>
                </a:rPr>
                <a:t>Ngram</a:t>
              </a:r>
              <a:r>
                <a:rPr lang="zh-CN" altLang="en-US" sz="2400">
                  <a:latin typeface="+mn-ea"/>
                  <a:cs typeface="+mn-ea"/>
                  <a:sym typeface="+mn-ea"/>
                </a:rPr>
                <a:t>纠错</a:t>
              </a:r>
              <a:endParaRPr lang="zh-CN" altLang="en-US" sz="2400">
                <a:latin typeface="+mn-ea"/>
                <a:cs typeface="+mn-ea"/>
                <a:sym typeface="+mn-ea"/>
              </a:endParaRPr>
            </a:p>
          </p:txBody>
        </p:sp>
        <p:sp>
          <p:nvSpPr>
            <p:cNvPr id="7" name="右箭头 6"/>
            <p:cNvSpPr/>
            <p:nvPr/>
          </p:nvSpPr>
          <p:spPr>
            <a:xfrm>
              <a:off x="6019" y="4220"/>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a:off x="11021" y="4219"/>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5015865" y="621030"/>
            <a:ext cx="1517015" cy="643890"/>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3600" b="1" dirty="0">
                <a:solidFill>
                  <a:schemeClr val="bg1"/>
                </a:solidFill>
                <a:latin typeface="微软雅黑" panose="020B0503020204020204" charset="-122"/>
                <a:ea typeface="微软雅黑" panose="020B0503020204020204" charset="-122"/>
                <a:sym typeface="微软雅黑" panose="020B0503020204020204" charset="-122"/>
              </a:rPr>
              <a:t>后处理</a:t>
            </a:r>
            <a:endParaRPr lang="zh-CN" altLang="en-US" sz="36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0" name="组合 9"/>
          <p:cNvGrpSpPr/>
          <p:nvPr/>
        </p:nvGrpSpPr>
        <p:grpSpPr>
          <a:xfrm>
            <a:off x="1456055" y="2421255"/>
            <a:ext cx="8636635" cy="1289685"/>
            <a:chOff x="2342" y="3586"/>
            <a:chExt cx="13601" cy="2031"/>
          </a:xfrm>
        </p:grpSpPr>
        <p:sp>
          <p:nvSpPr>
            <p:cNvPr id="4" name="圆角矩形 3"/>
            <p:cNvSpPr/>
            <p:nvPr/>
          </p:nvSpPr>
          <p:spPr>
            <a:xfrm>
              <a:off x="2342" y="3587"/>
              <a:ext cx="3534" cy="2030"/>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altLang="en-US" sz="2400">
                  <a:sym typeface="+mn-ea"/>
                </a:rPr>
                <a:t>困惑度减少误召回</a:t>
              </a:r>
              <a:endParaRPr lang="zh-CN" altLang="en-US" sz="2400">
                <a:sym typeface="+mn-ea"/>
              </a:endParaRPr>
            </a:p>
          </p:txBody>
        </p:sp>
        <p:sp>
          <p:nvSpPr>
            <p:cNvPr id="5" name="圆角矩形 4"/>
            <p:cNvSpPr/>
            <p:nvPr/>
          </p:nvSpPr>
          <p:spPr>
            <a:xfrm>
              <a:off x="7332" y="3586"/>
              <a:ext cx="3546" cy="203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sz="2400">
                  <a:sym typeface="+mn-ea"/>
                </a:rPr>
                <a:t>实体纠错方法</a:t>
              </a:r>
              <a:endParaRPr lang="zh-CN" altLang="en-US" sz="2400">
                <a:sym typeface="+mn-ea"/>
              </a:endParaRPr>
            </a:p>
          </p:txBody>
        </p:sp>
        <p:sp>
          <p:nvSpPr>
            <p:cNvPr id="6" name="圆角矩形 5"/>
            <p:cNvSpPr/>
            <p:nvPr/>
          </p:nvSpPr>
          <p:spPr>
            <a:xfrm>
              <a:off x="12334" y="3587"/>
              <a:ext cx="3609"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en-US" sz="2400">
                  <a:latin typeface="+mn-ea"/>
                  <a:cs typeface="+mn-ea"/>
                  <a:sym typeface="+mn-ea"/>
                </a:rPr>
                <a:t>Ngram</a:t>
              </a:r>
              <a:r>
                <a:rPr lang="zh-CN" altLang="en-US" sz="2400">
                  <a:latin typeface="+mn-ea"/>
                  <a:cs typeface="+mn-ea"/>
                  <a:sym typeface="+mn-ea"/>
                </a:rPr>
                <a:t>纠错</a:t>
              </a:r>
              <a:endParaRPr lang="zh-CN" altLang="en-US" sz="2400">
                <a:latin typeface="+mn-ea"/>
                <a:cs typeface="+mn-ea"/>
                <a:sym typeface="+mn-ea"/>
              </a:endParaRPr>
            </a:p>
          </p:txBody>
        </p:sp>
        <p:sp>
          <p:nvSpPr>
            <p:cNvPr id="7" name="右箭头 6"/>
            <p:cNvSpPr/>
            <p:nvPr/>
          </p:nvSpPr>
          <p:spPr>
            <a:xfrm>
              <a:off x="6019" y="4220"/>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a:off x="11021" y="4219"/>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2425" y="332453"/>
            <a:ext cx="10515600" cy="398126"/>
          </a:xfrm>
        </p:spPr>
        <p:txBody>
          <a:bodyPr/>
          <a:lstStyle/>
          <a:p>
            <a:r>
              <a:rPr lang="zh-CN" altLang="en-US" dirty="0">
                <a:latin typeface="微软雅黑" panose="020B0503020204020204" charset="-122"/>
                <a:ea typeface="微软雅黑" panose="020B0503020204020204" charset="-122"/>
                <a:sym typeface="微软雅黑" panose="020B0503020204020204" charset="-122"/>
              </a:rPr>
              <a:t>困惑度减少误召回</a:t>
            </a:r>
            <a:endParaRPr lang="zh-CN" altLang="en-US" dirty="0"/>
          </a:p>
        </p:txBody>
      </p:sp>
      <p:graphicFrame>
        <p:nvGraphicFramePr>
          <p:cNvPr id="5" name="表格 4"/>
          <p:cNvGraphicFramePr/>
          <p:nvPr>
            <p:custDataLst>
              <p:tags r:id="rId1"/>
            </p:custDataLst>
          </p:nvPr>
        </p:nvGraphicFramePr>
        <p:xfrm>
          <a:off x="1343025" y="2781300"/>
          <a:ext cx="9505315" cy="1713230"/>
        </p:xfrm>
        <a:graphic>
          <a:graphicData uri="http://schemas.openxmlformats.org/drawingml/2006/table">
            <a:tbl>
              <a:tblPr firstRow="1" bandRow="1">
                <a:tableStyleId>{5C22544A-7EE6-4342-B048-85BDC9FD1C3A}</a:tableStyleId>
              </a:tblPr>
              <a:tblGrid>
                <a:gridCol w="7507605"/>
                <a:gridCol w="1997710"/>
              </a:tblGrid>
              <a:tr h="483235">
                <a:tc>
                  <a:txBody>
                    <a:bodyPr/>
                    <a:p>
                      <a:pPr algn="l">
                        <a:buNone/>
                      </a:pPr>
                      <a:r>
                        <a:rPr lang="zh-CN" altLang="en-US" sz="2400"/>
                        <a:t>输入句</a:t>
                      </a:r>
                      <a:r>
                        <a:rPr lang="en-US" altLang="zh-CN" sz="2400"/>
                        <a:t>/</a:t>
                      </a:r>
                      <a:r>
                        <a:rPr lang="zh-CN" altLang="en-US" sz="2400"/>
                        <a:t>输出句</a:t>
                      </a:r>
                      <a:endParaRPr lang="zh-CN" altLang="en-US" sz="2400"/>
                    </a:p>
                  </a:txBody>
                  <a:tcPr/>
                </a:tc>
                <a:tc>
                  <a:txBody>
                    <a:bodyPr/>
                    <a:p>
                      <a:pPr algn="l">
                        <a:buNone/>
                      </a:pPr>
                      <a:r>
                        <a:rPr lang="zh-CN" altLang="en-US" sz="2400"/>
                        <a:t>困惑度</a:t>
                      </a:r>
                      <a:endParaRPr lang="zh-CN" altLang="en-US" sz="2400"/>
                    </a:p>
                  </a:txBody>
                  <a:tcPr/>
                </a:tc>
              </a:tr>
              <a:tr h="533400">
                <a:tc>
                  <a:txBody>
                    <a:bodyPr/>
                    <a:p>
                      <a:pPr algn="l">
                        <a:buNone/>
                      </a:pPr>
                      <a:r>
                        <a:rPr lang="zh-CN" altLang="en-US" sz="2400"/>
                        <a:t>我知道他很忙，没有时间跟我联系。</a:t>
                      </a:r>
                      <a:endParaRPr lang="zh-CN" altLang="en-US" sz="2400"/>
                    </a:p>
                  </a:txBody>
                  <a:tcPr/>
                </a:tc>
                <a:tc>
                  <a:txBody>
                    <a:bodyPr/>
                    <a:p>
                      <a:pPr algn="l">
                        <a:buNone/>
                      </a:pPr>
                      <a:r>
                        <a:rPr lang="zh-CN" altLang="en-US" sz="2400"/>
                        <a:t>1.2539</a:t>
                      </a:r>
                      <a:endParaRPr lang="zh-CN" altLang="en-US" sz="2400"/>
                    </a:p>
                  </a:txBody>
                  <a:tcPr/>
                </a:tc>
              </a:tr>
              <a:tr h="696595">
                <a:tc>
                  <a:txBody>
                    <a:bodyPr/>
                    <a:p>
                      <a:pPr algn="l">
                        <a:buNone/>
                      </a:pPr>
                      <a:r>
                        <a:rPr lang="zh-CN" altLang="en-US" sz="2400"/>
                        <a:t>我知道他很忙，没有时间跟我</a:t>
                      </a:r>
                      <a:r>
                        <a:rPr lang="zh-CN" altLang="en-US" sz="2400">
                          <a:solidFill>
                            <a:srgbClr val="FF0000"/>
                          </a:solidFill>
                        </a:rPr>
                        <a:t>练习</a:t>
                      </a:r>
                      <a:r>
                        <a:rPr lang="zh-CN" altLang="en-US" sz="2400"/>
                        <a:t>。</a:t>
                      </a:r>
                      <a:endParaRPr lang="zh-CN" altLang="en-US" sz="2400"/>
                    </a:p>
                  </a:txBody>
                  <a:tcPr/>
                </a:tc>
                <a:tc>
                  <a:txBody>
                    <a:bodyPr/>
                    <a:p>
                      <a:pPr algn="l">
                        <a:buNone/>
                      </a:pPr>
                      <a:r>
                        <a:rPr lang="zh-CN" altLang="en-US" sz="2400"/>
                        <a:t>1.6251</a:t>
                      </a:r>
                      <a:endParaRPr lang="zh-CN" altLang="en-US" sz="2400"/>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5015865" y="621030"/>
            <a:ext cx="1517015" cy="643890"/>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3600" b="1" dirty="0">
                <a:solidFill>
                  <a:schemeClr val="bg1"/>
                </a:solidFill>
                <a:latin typeface="微软雅黑" panose="020B0503020204020204" charset="-122"/>
                <a:ea typeface="微软雅黑" panose="020B0503020204020204" charset="-122"/>
                <a:sym typeface="微软雅黑" panose="020B0503020204020204" charset="-122"/>
              </a:rPr>
              <a:t>后处理</a:t>
            </a:r>
            <a:endParaRPr lang="zh-CN" altLang="en-US" sz="36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0" name="组合 9"/>
          <p:cNvGrpSpPr/>
          <p:nvPr/>
        </p:nvGrpSpPr>
        <p:grpSpPr>
          <a:xfrm>
            <a:off x="1456055" y="2421255"/>
            <a:ext cx="8636000" cy="1289685"/>
            <a:chOff x="2342" y="3586"/>
            <a:chExt cx="13600" cy="2031"/>
          </a:xfrm>
        </p:grpSpPr>
        <p:sp>
          <p:nvSpPr>
            <p:cNvPr id="4" name="圆角矩形 3"/>
            <p:cNvSpPr/>
            <p:nvPr/>
          </p:nvSpPr>
          <p:spPr>
            <a:xfrm>
              <a:off x="2342" y="3587"/>
              <a:ext cx="3534"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altLang="en-US" sz="2400">
                  <a:sym typeface="+mn-ea"/>
                </a:rPr>
                <a:t>困惑度减少误召回</a:t>
              </a:r>
              <a:endParaRPr lang="zh-CN" altLang="en-US" sz="2400">
                <a:sym typeface="+mn-ea"/>
              </a:endParaRPr>
            </a:p>
          </p:txBody>
        </p:sp>
        <p:sp>
          <p:nvSpPr>
            <p:cNvPr id="5" name="圆角矩形 4"/>
            <p:cNvSpPr/>
            <p:nvPr/>
          </p:nvSpPr>
          <p:spPr>
            <a:xfrm>
              <a:off x="7332" y="3586"/>
              <a:ext cx="3546" cy="2030"/>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sz="2400">
                  <a:sym typeface="+mn-ea"/>
                </a:rPr>
                <a:t>实体纠错方法</a:t>
              </a:r>
              <a:endParaRPr lang="zh-CN" altLang="en-US" sz="2400">
                <a:sym typeface="+mn-ea"/>
              </a:endParaRPr>
            </a:p>
          </p:txBody>
        </p:sp>
        <p:sp>
          <p:nvSpPr>
            <p:cNvPr id="6" name="圆角矩形 5"/>
            <p:cNvSpPr/>
            <p:nvPr/>
          </p:nvSpPr>
          <p:spPr>
            <a:xfrm>
              <a:off x="12334" y="3587"/>
              <a:ext cx="3609"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en-US" sz="2400">
                  <a:latin typeface="+mn-ea"/>
                  <a:cs typeface="+mn-ea"/>
                  <a:sym typeface="+mn-ea"/>
                </a:rPr>
                <a:t>Ngram</a:t>
              </a:r>
              <a:r>
                <a:rPr lang="zh-CN" altLang="en-US" sz="2400">
                  <a:latin typeface="+mn-ea"/>
                  <a:cs typeface="+mn-ea"/>
                  <a:sym typeface="+mn-ea"/>
                </a:rPr>
                <a:t>纠错</a:t>
              </a:r>
              <a:endParaRPr lang="zh-CN" altLang="en-US" sz="2400">
                <a:latin typeface="+mn-ea"/>
                <a:cs typeface="+mn-ea"/>
                <a:sym typeface="+mn-ea"/>
              </a:endParaRPr>
            </a:p>
          </p:txBody>
        </p:sp>
        <p:sp>
          <p:nvSpPr>
            <p:cNvPr id="7" name="右箭头 6"/>
            <p:cNvSpPr/>
            <p:nvPr/>
          </p:nvSpPr>
          <p:spPr>
            <a:xfrm>
              <a:off x="6019" y="4220"/>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a:off x="11021" y="4219"/>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2425" y="332453"/>
            <a:ext cx="10515600" cy="398126"/>
          </a:xfrm>
        </p:spPr>
        <p:txBody>
          <a:bodyPr/>
          <a:lstStyle/>
          <a:p>
            <a:r>
              <a:rPr lang="zh-CN" altLang="en-US" dirty="0">
                <a:latin typeface="微软雅黑" panose="020B0503020204020204" charset="-122"/>
                <a:ea typeface="微软雅黑" panose="020B0503020204020204" charset="-122"/>
                <a:sym typeface="微软雅黑" panose="020B0503020204020204" charset="-122"/>
              </a:rPr>
              <a:t>实体纠错</a:t>
            </a:r>
            <a:endParaRPr lang="zh-CN" altLang="en-US" dirty="0"/>
          </a:p>
        </p:txBody>
      </p:sp>
      <p:graphicFrame>
        <p:nvGraphicFramePr>
          <p:cNvPr id="4" name="表格 3"/>
          <p:cNvGraphicFramePr/>
          <p:nvPr>
            <p:custDataLst>
              <p:tags r:id="rId1"/>
            </p:custDataLst>
          </p:nvPr>
        </p:nvGraphicFramePr>
        <p:xfrm>
          <a:off x="926465" y="2925445"/>
          <a:ext cx="9941560" cy="1160145"/>
        </p:xfrm>
        <a:graphic>
          <a:graphicData uri="http://schemas.openxmlformats.org/drawingml/2006/table">
            <a:tbl>
              <a:tblPr firstRow="1" bandRow="1">
                <a:tableStyleId>{5C22544A-7EE6-4342-B048-85BDC9FD1C3A}</a:tableStyleId>
              </a:tblPr>
              <a:tblGrid>
                <a:gridCol w="3911600"/>
                <a:gridCol w="3700780"/>
                <a:gridCol w="1118235"/>
                <a:gridCol w="1210945"/>
              </a:tblGrid>
              <a:tr h="375920">
                <a:tc>
                  <a:txBody>
                    <a:bodyPr/>
                    <a:p>
                      <a:pPr>
                        <a:buNone/>
                      </a:pPr>
                      <a:r>
                        <a:rPr lang="zh-CN" altLang="en-US"/>
                        <a:t>输入</a:t>
                      </a:r>
                      <a:endParaRPr lang="zh-CN" altLang="en-US"/>
                    </a:p>
                  </a:txBody>
                  <a:tcPr/>
                </a:tc>
                <a:tc>
                  <a:txBody>
                    <a:bodyPr/>
                    <a:p>
                      <a:pPr>
                        <a:buNone/>
                      </a:pPr>
                      <a:r>
                        <a:rPr lang="zh-CN" altLang="en-US"/>
                        <a:t>输出</a:t>
                      </a:r>
                      <a:endParaRPr lang="zh-CN" altLang="en-US"/>
                    </a:p>
                  </a:txBody>
                  <a:tcPr/>
                </a:tc>
                <a:tc>
                  <a:txBody>
                    <a:bodyPr/>
                    <a:p>
                      <a:pPr>
                        <a:buNone/>
                      </a:pPr>
                      <a:r>
                        <a:rPr lang="zh-CN" altLang="en-US"/>
                        <a:t>问题类型</a:t>
                      </a:r>
                      <a:endParaRPr lang="zh-CN" altLang="en-US"/>
                    </a:p>
                  </a:txBody>
                  <a:tcPr/>
                </a:tc>
                <a:tc>
                  <a:txBody>
                    <a:bodyPr/>
                    <a:p>
                      <a:pPr>
                        <a:buNone/>
                      </a:pPr>
                      <a:r>
                        <a:rPr lang="zh-CN" altLang="en-US"/>
                        <a:t>实体</a:t>
                      </a:r>
                      <a:r>
                        <a:rPr lang="zh-CN" altLang="en-US"/>
                        <a:t>类型</a:t>
                      </a:r>
                      <a:endParaRPr lang="zh-CN" altLang="en-US"/>
                    </a:p>
                  </a:txBody>
                  <a:tcPr/>
                </a:tc>
              </a:tr>
              <a:tr h="365760">
                <a:tc>
                  <a:txBody>
                    <a:bodyPr/>
                    <a:p>
                      <a:pPr>
                        <a:buNone/>
                      </a:pPr>
                      <a:r>
                        <a:rPr lang="zh-CN" altLang="en-US"/>
                        <a:t>因为我想看</a:t>
                      </a:r>
                      <a:r>
                        <a:rPr lang="zh-CN" altLang="en-US">
                          <a:solidFill>
                            <a:srgbClr val="C00000"/>
                          </a:solidFill>
                        </a:rPr>
                        <a:t>绳文杉</a:t>
                      </a:r>
                      <a:r>
                        <a:rPr lang="zh-CN" altLang="en-US"/>
                        <a:t>。</a:t>
                      </a:r>
                      <a:endParaRPr lang="zh-CN" altLang="en-US"/>
                    </a:p>
                  </a:txBody>
                  <a:tcPr/>
                </a:tc>
                <a:tc>
                  <a:txBody>
                    <a:bodyPr/>
                    <a:p>
                      <a:pPr>
                        <a:buNone/>
                      </a:pPr>
                      <a:r>
                        <a:rPr lang="zh-CN" altLang="en-US"/>
                        <a:t>因为我想看</a:t>
                      </a:r>
                      <a:r>
                        <a:rPr lang="zh-CN" altLang="en-US">
                          <a:solidFill>
                            <a:srgbClr val="C00000"/>
                          </a:solidFill>
                        </a:rPr>
                        <a:t>绳文彬</a:t>
                      </a:r>
                      <a:r>
                        <a:rPr lang="zh-CN" altLang="en-US"/>
                        <a:t>。</a:t>
                      </a:r>
                      <a:endParaRPr lang="zh-CN" altLang="en-US"/>
                    </a:p>
                  </a:txBody>
                  <a:tcPr/>
                </a:tc>
                <a:tc>
                  <a:txBody>
                    <a:bodyPr/>
                    <a:p>
                      <a:pPr>
                        <a:buNone/>
                      </a:pPr>
                      <a:r>
                        <a:rPr lang="zh-CN" altLang="en-US"/>
                        <a:t>错纠</a:t>
                      </a:r>
                      <a:endParaRPr lang="zh-CN" altLang="en-US"/>
                    </a:p>
                  </a:txBody>
                  <a:tcPr/>
                </a:tc>
                <a:tc>
                  <a:txBody>
                    <a:bodyPr/>
                    <a:p>
                      <a:pPr>
                        <a:buNone/>
                      </a:pPr>
                      <a:r>
                        <a:rPr lang="zh-CN" altLang="en-US"/>
                        <a:t>地名</a:t>
                      </a:r>
                      <a:endParaRPr lang="zh-CN" altLang="en-US"/>
                    </a:p>
                  </a:txBody>
                  <a:tcPr/>
                </a:tc>
              </a:tr>
              <a:tr h="418465">
                <a:tc>
                  <a:txBody>
                    <a:bodyPr/>
                    <a:p>
                      <a:pPr>
                        <a:buNone/>
                      </a:pPr>
                      <a:r>
                        <a:rPr lang="zh-CN" altLang="en-US"/>
                        <a:t>《</a:t>
                      </a:r>
                      <a:r>
                        <a:rPr lang="zh-CN" altLang="en-US">
                          <a:solidFill>
                            <a:srgbClr val="C00000"/>
                          </a:solidFill>
                        </a:rPr>
                        <a:t>格得战记</a:t>
                      </a:r>
                      <a:r>
                        <a:rPr lang="zh-CN" altLang="en-US"/>
                        <a:t>》也有汉语配音和字幕。</a:t>
                      </a:r>
                      <a:endParaRPr lang="zh-CN" altLang="en-US"/>
                    </a:p>
                  </a:txBody>
                  <a:tcPr/>
                </a:tc>
                <a:tc>
                  <a:txBody>
                    <a:bodyPr/>
                    <a:p>
                      <a:pPr>
                        <a:buNone/>
                      </a:pPr>
                      <a:r>
                        <a:rPr lang="zh-CN" altLang="en-US"/>
                        <a:t>《</a:t>
                      </a:r>
                      <a:r>
                        <a:rPr lang="zh-CN" altLang="en-US">
                          <a:solidFill>
                            <a:srgbClr val="C00000"/>
                          </a:solidFill>
                        </a:rPr>
                        <a:t>格得战记</a:t>
                      </a:r>
                      <a:r>
                        <a:rPr lang="zh-CN" altLang="en-US"/>
                        <a:t>》也有汉语配音和字幕。</a:t>
                      </a:r>
                      <a:endParaRPr lang="zh-CN" altLang="en-US"/>
                    </a:p>
                  </a:txBody>
                  <a:tcPr/>
                </a:tc>
                <a:tc>
                  <a:txBody>
                    <a:bodyPr/>
                    <a:p>
                      <a:pPr>
                        <a:buNone/>
                      </a:pPr>
                      <a:r>
                        <a:rPr lang="zh-CN" altLang="en-US"/>
                        <a:t>漏纠</a:t>
                      </a:r>
                      <a:endParaRPr lang="zh-CN" altLang="en-US"/>
                    </a:p>
                  </a:txBody>
                  <a:tcPr/>
                </a:tc>
                <a:tc>
                  <a:txBody>
                    <a:bodyPr/>
                    <a:p>
                      <a:pPr>
                        <a:buNone/>
                      </a:pPr>
                      <a:r>
                        <a:rPr lang="zh-CN" altLang="en-US"/>
                        <a:t>作品名</a:t>
                      </a:r>
                      <a:endParaRPr lang="zh-CN" altLang="en-US"/>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5015865" y="621030"/>
            <a:ext cx="1517015" cy="643890"/>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3600" b="1" dirty="0">
                <a:solidFill>
                  <a:schemeClr val="bg1"/>
                </a:solidFill>
                <a:latin typeface="微软雅黑" panose="020B0503020204020204" charset="-122"/>
                <a:ea typeface="微软雅黑" panose="020B0503020204020204" charset="-122"/>
                <a:sym typeface="微软雅黑" panose="020B0503020204020204" charset="-122"/>
              </a:rPr>
              <a:t>后处理</a:t>
            </a:r>
            <a:endParaRPr lang="zh-CN" altLang="en-US" sz="36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0" name="组合 9"/>
          <p:cNvGrpSpPr/>
          <p:nvPr/>
        </p:nvGrpSpPr>
        <p:grpSpPr>
          <a:xfrm>
            <a:off x="1407160" y="2420620"/>
            <a:ext cx="8636000" cy="1289685"/>
            <a:chOff x="2342" y="3586"/>
            <a:chExt cx="13600" cy="2031"/>
          </a:xfrm>
        </p:grpSpPr>
        <p:sp>
          <p:nvSpPr>
            <p:cNvPr id="4" name="圆角矩形 3"/>
            <p:cNvSpPr/>
            <p:nvPr/>
          </p:nvSpPr>
          <p:spPr>
            <a:xfrm>
              <a:off x="2342" y="3587"/>
              <a:ext cx="3534" cy="203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altLang="en-US" sz="2400">
                  <a:sym typeface="+mn-ea"/>
                </a:rPr>
                <a:t>困惑度减少误召回</a:t>
              </a:r>
              <a:endParaRPr lang="zh-CN" altLang="en-US" sz="2400">
                <a:sym typeface="+mn-ea"/>
              </a:endParaRPr>
            </a:p>
          </p:txBody>
        </p:sp>
        <p:sp>
          <p:nvSpPr>
            <p:cNvPr id="5" name="圆角矩形 4"/>
            <p:cNvSpPr/>
            <p:nvPr/>
          </p:nvSpPr>
          <p:spPr>
            <a:xfrm>
              <a:off x="7332" y="3586"/>
              <a:ext cx="3546" cy="203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zh-CN" sz="2400">
                  <a:sym typeface="+mn-ea"/>
                </a:rPr>
                <a:t>实体纠错方法</a:t>
              </a:r>
              <a:endParaRPr lang="zh-CN" altLang="en-US" sz="2400">
                <a:sym typeface="+mn-ea"/>
              </a:endParaRPr>
            </a:p>
          </p:txBody>
        </p:sp>
        <p:sp>
          <p:nvSpPr>
            <p:cNvPr id="6" name="圆角矩形 5"/>
            <p:cNvSpPr/>
            <p:nvPr/>
          </p:nvSpPr>
          <p:spPr>
            <a:xfrm>
              <a:off x="12334" y="3587"/>
              <a:ext cx="3609" cy="2030"/>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nSpc>
                  <a:spcPct val="100000"/>
                </a:lnSpc>
                <a:spcBef>
                  <a:spcPct val="0"/>
                </a:spcBef>
                <a:spcAft>
                  <a:spcPct val="35000"/>
                </a:spcAft>
              </a:pPr>
              <a:r>
                <a:rPr lang="en-US" sz="2400">
                  <a:latin typeface="+mn-ea"/>
                  <a:cs typeface="+mn-ea"/>
                  <a:sym typeface="+mn-ea"/>
                </a:rPr>
                <a:t>Ngram</a:t>
              </a:r>
              <a:r>
                <a:rPr lang="zh-CN" altLang="en-US" sz="2400">
                  <a:latin typeface="+mn-ea"/>
                  <a:cs typeface="+mn-ea"/>
                  <a:sym typeface="+mn-ea"/>
                </a:rPr>
                <a:t>纠错</a:t>
              </a:r>
              <a:endParaRPr lang="zh-CN" altLang="en-US" sz="2400">
                <a:latin typeface="+mn-ea"/>
                <a:cs typeface="+mn-ea"/>
                <a:sym typeface="+mn-ea"/>
              </a:endParaRPr>
            </a:p>
          </p:txBody>
        </p:sp>
        <p:sp>
          <p:nvSpPr>
            <p:cNvPr id="7" name="右箭头 6"/>
            <p:cNvSpPr/>
            <p:nvPr/>
          </p:nvSpPr>
          <p:spPr>
            <a:xfrm>
              <a:off x="6019" y="4220"/>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a:off x="11021" y="4219"/>
              <a:ext cx="1171" cy="7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2425" y="332453"/>
            <a:ext cx="10515600" cy="398126"/>
          </a:xfrm>
        </p:spPr>
        <p:txBody>
          <a:bodyPr/>
          <a:lstStyle/>
          <a:p>
            <a:r>
              <a:rPr lang="zh-CN" altLang="en-US" dirty="0">
                <a:latin typeface="微软雅黑" panose="020B0503020204020204" charset="-122"/>
                <a:ea typeface="微软雅黑" panose="020B0503020204020204" charset="-122"/>
                <a:sym typeface="微软雅黑" panose="020B0503020204020204" charset="-122"/>
              </a:rPr>
              <a:t>数据集生成</a:t>
            </a:r>
            <a:endParaRPr lang="zh-CN" altLang="en-US" dirty="0"/>
          </a:p>
        </p:txBody>
      </p:sp>
      <p:sp>
        <p:nvSpPr>
          <p:cNvPr id="2" name="文本框 1"/>
          <p:cNvSpPr txBox="1"/>
          <p:nvPr/>
        </p:nvSpPr>
        <p:spPr>
          <a:xfrm>
            <a:off x="352425" y="1125220"/>
            <a:ext cx="11229340" cy="922020"/>
          </a:xfrm>
          <a:prstGeom prst="rect">
            <a:avLst/>
          </a:prstGeom>
          <a:noFill/>
        </p:spPr>
        <p:txBody>
          <a:bodyPr wrap="square" rtlCol="0">
            <a:spAutoFit/>
          </a:bodyPr>
          <a:p>
            <a:r>
              <a:rPr lang="zh-CN" altLang="en-US" b="1">
                <a:solidFill>
                  <a:schemeClr val="bg1"/>
                </a:solidFill>
              </a:rPr>
              <a:t>背景</a:t>
            </a:r>
            <a:r>
              <a:rPr lang="zh-CN" altLang="en-US">
                <a:solidFill>
                  <a:schemeClr val="bg1"/>
                </a:solidFill>
              </a:rPr>
              <a:t>：</a:t>
            </a:r>
            <a:r>
              <a:rPr lang="en-US" altLang="zh-CN">
                <a:solidFill>
                  <a:schemeClr val="bg1"/>
                </a:solidFill>
              </a:rPr>
              <a:t> </a:t>
            </a:r>
            <a:r>
              <a:rPr lang="zh-CN" altLang="en-US">
                <a:solidFill>
                  <a:schemeClr val="bg1"/>
                </a:solidFill>
              </a:rPr>
              <a:t>由于先前提到的out of vocabulary对于纠错任务的严重影响，我们需要模型在尽可能大的数据集中进行训练。</a:t>
            </a:r>
            <a:endParaRPr lang="zh-CN" altLang="en-US">
              <a:solidFill>
                <a:schemeClr val="bg1"/>
              </a:solidFill>
            </a:endParaRPr>
          </a:p>
          <a:p>
            <a:endParaRPr lang="zh-CN" altLang="en-US">
              <a:solidFill>
                <a:schemeClr val="bg1"/>
              </a:solidFill>
            </a:endParaRPr>
          </a:p>
        </p:txBody>
      </p:sp>
      <p:graphicFrame>
        <p:nvGraphicFramePr>
          <p:cNvPr id="6" name="表格 5"/>
          <p:cNvGraphicFramePr/>
          <p:nvPr>
            <p:custDataLst>
              <p:tags r:id="rId1"/>
            </p:custDataLst>
          </p:nvPr>
        </p:nvGraphicFramePr>
        <p:xfrm>
          <a:off x="2639060" y="3141345"/>
          <a:ext cx="5689600" cy="1508760"/>
        </p:xfrm>
        <a:graphic>
          <a:graphicData uri="http://schemas.openxmlformats.org/drawingml/2006/table">
            <a:tbl>
              <a:tblPr firstRow="1" bandRow="1">
                <a:tableStyleId>{5C22544A-7EE6-4342-B048-85BDC9FD1C3A}</a:tableStyleId>
              </a:tblPr>
              <a:tblGrid>
                <a:gridCol w="2844800"/>
                <a:gridCol w="2844800"/>
              </a:tblGrid>
              <a:tr h="356235">
                <a:tc>
                  <a:txBody>
                    <a:bodyPr/>
                    <a:p>
                      <a:pPr>
                        <a:buNone/>
                      </a:pPr>
                      <a:r>
                        <a:rPr lang="zh-CN" altLang="en-US"/>
                        <a:t>数据</a:t>
                      </a:r>
                      <a:r>
                        <a:rPr lang="zh-CN" altLang="en-US"/>
                        <a:t>来源</a:t>
                      </a:r>
                      <a:endParaRPr lang="zh-CN" altLang="en-US"/>
                    </a:p>
                  </a:txBody>
                  <a:tcPr/>
                </a:tc>
                <a:tc>
                  <a:txBody>
                    <a:bodyPr/>
                    <a:p>
                      <a:pPr>
                        <a:buNone/>
                      </a:pPr>
                      <a:r>
                        <a:rPr lang="zh-CN" altLang="en-US"/>
                        <a:t>数量</a:t>
                      </a:r>
                      <a:endParaRPr lang="zh-CN" altLang="en-US"/>
                    </a:p>
                  </a:txBody>
                  <a:tcPr/>
                </a:tc>
              </a:tr>
              <a:tr h="381000">
                <a:tc>
                  <a:txBody>
                    <a:bodyPr/>
                    <a:p>
                      <a:pPr>
                        <a:buNone/>
                      </a:pPr>
                      <a:r>
                        <a:rPr lang="zh-CN" altLang="en-US"/>
                        <a:t>维基百科</a:t>
                      </a:r>
                      <a:endParaRPr lang="zh-CN" altLang="en-US"/>
                    </a:p>
                  </a:txBody>
                  <a:tcPr>
                    <a:solidFill>
                      <a:schemeClr val="accent6">
                        <a:lumMod val="20000"/>
                        <a:lumOff val="80000"/>
                      </a:schemeClr>
                    </a:solidFill>
                  </a:tcPr>
                </a:tc>
                <a:tc>
                  <a:txBody>
                    <a:bodyPr/>
                    <a:p>
                      <a:pPr>
                        <a:buNone/>
                      </a:pPr>
                      <a:r>
                        <a:rPr lang="zh-CN" altLang="en-US"/>
                        <a:t>425</a:t>
                      </a:r>
                      <a:r>
                        <a:rPr lang="en-US" altLang="zh-CN"/>
                        <a:t>,</a:t>
                      </a:r>
                      <a:r>
                        <a:rPr lang="zh-CN" altLang="en-US"/>
                        <a:t>568</a:t>
                      </a:r>
                      <a:endParaRPr lang="zh-CN" altLang="en-US"/>
                    </a:p>
                  </a:txBody>
                  <a:tcPr>
                    <a:solidFill>
                      <a:schemeClr val="accent6">
                        <a:lumMod val="20000"/>
                        <a:lumOff val="80000"/>
                      </a:schemeClr>
                    </a:solidFill>
                  </a:tcPr>
                </a:tc>
              </a:tr>
              <a:tr h="381000">
                <a:tc>
                  <a:txBody>
                    <a:bodyPr/>
                    <a:p>
                      <a:pPr>
                        <a:buNone/>
                      </a:pPr>
                      <a:r>
                        <a:rPr lang="zh-CN" altLang="en-US"/>
                        <a:t>微信和新闻语料</a:t>
                      </a:r>
                      <a:endParaRPr lang="zh-CN" altLang="en-US"/>
                    </a:p>
                  </a:txBody>
                  <a:tcPr>
                    <a:solidFill>
                      <a:schemeClr val="accent6">
                        <a:lumMod val="20000"/>
                        <a:lumOff val="80000"/>
                      </a:schemeClr>
                    </a:solidFill>
                  </a:tcPr>
                </a:tc>
                <a:tc>
                  <a:txBody>
                    <a:bodyPr/>
                    <a:p>
                      <a:pPr>
                        <a:buNone/>
                      </a:pPr>
                      <a:r>
                        <a:rPr lang="en-US" altLang="zh-CN"/>
                        <a:t>2,298,336</a:t>
                      </a:r>
                      <a:endParaRPr lang="en-US" altLang="zh-CN"/>
                    </a:p>
                  </a:txBody>
                  <a:tcPr>
                    <a:solidFill>
                      <a:schemeClr val="accent6">
                        <a:lumMod val="20000"/>
                        <a:lumOff val="80000"/>
                      </a:schemeClr>
                    </a:solidFill>
                  </a:tcPr>
                </a:tc>
              </a:tr>
              <a:tr h="381000">
                <a:tc>
                  <a:txBody>
                    <a:bodyPr/>
                    <a:p>
                      <a:pPr>
                        <a:buNone/>
                      </a:pPr>
                      <a:r>
                        <a:rPr lang="zh-CN" altLang="en-US"/>
                        <a:t>总计</a:t>
                      </a:r>
                      <a:endParaRPr lang="zh-CN" altLang="en-US"/>
                    </a:p>
                  </a:txBody>
                  <a:tcPr>
                    <a:solidFill>
                      <a:schemeClr val="accent6">
                        <a:lumMod val="20000"/>
                        <a:lumOff val="80000"/>
                      </a:schemeClr>
                    </a:solidFill>
                  </a:tcPr>
                </a:tc>
                <a:tc>
                  <a:txBody>
                    <a:bodyPr/>
                    <a:p>
                      <a:pPr>
                        <a:buNone/>
                      </a:pPr>
                      <a:r>
                        <a:rPr lang="en-US" altLang="zh-CN"/>
                        <a:t>2,723,904</a:t>
                      </a:r>
                      <a:endParaRPr lang="en-US" altLang="zh-CN"/>
                    </a:p>
                  </a:txBody>
                  <a:tcPr>
                    <a:solidFill>
                      <a:schemeClr val="accent6">
                        <a:lumMod val="20000"/>
                        <a:lumOff val="80000"/>
                      </a:scheme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5375737" y="1700897"/>
            <a:ext cx="6613350" cy="82867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4800" b="1" dirty="0">
                <a:solidFill>
                  <a:srgbClr val="FFFFFF"/>
                </a:solidFill>
                <a:latin typeface="+mj-ea"/>
                <a:ea typeface="+mj-ea"/>
                <a:cs typeface="+mn-ea"/>
                <a:sym typeface="+mn-lt"/>
              </a:rPr>
              <a:t>实验</a:t>
            </a:r>
            <a:endParaRPr lang="zh-CN" altLang="en-US" sz="4800" b="1" dirty="0">
              <a:solidFill>
                <a:srgbClr val="FFFFFF"/>
              </a:solidFill>
              <a:latin typeface="+mj-ea"/>
              <a:ea typeface="+mj-ea"/>
              <a:cs typeface="+mn-ea"/>
              <a:sym typeface="+mn-lt"/>
            </a:endParaRPr>
          </a:p>
        </p:txBody>
      </p:sp>
      <p:grpSp>
        <p:nvGrpSpPr>
          <p:cNvPr id="11" name="组合 10"/>
          <p:cNvGrpSpPr/>
          <p:nvPr/>
        </p:nvGrpSpPr>
        <p:grpSpPr>
          <a:xfrm>
            <a:off x="4624725" y="3284637"/>
            <a:ext cx="2764023" cy="523230"/>
            <a:chOff x="4624725" y="1295182"/>
            <a:chExt cx="2764023" cy="523230"/>
          </a:xfrm>
        </p:grpSpPr>
        <p:sp>
          <p:nvSpPr>
            <p:cNvPr id="8" name="文本框 7"/>
            <p:cNvSpPr txBox="1"/>
            <p:nvPr/>
          </p:nvSpPr>
          <p:spPr>
            <a:xfrm>
              <a:off x="5303408" y="1296442"/>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数据</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文本框 5"/>
            <p:cNvSpPr txBox="1"/>
            <p:nvPr/>
          </p:nvSpPr>
          <p:spPr>
            <a:xfrm>
              <a:off x="4624725" y="1295182"/>
              <a:ext cx="864096" cy="523220"/>
            </a:xfrm>
            <a:prstGeom prst="rect">
              <a:avLst/>
            </a:prstGeom>
            <a:noFill/>
          </p:spPr>
          <p:txBody>
            <a:bodyPr wrap="square" rtlCol="0">
              <a:spAutoFit/>
            </a:bodyPr>
            <a:lstStyle/>
            <a:p>
              <a:r>
                <a:rPr lang="en-US" altLang="zh-CN" sz="2800" dirty="0">
                  <a:solidFill>
                    <a:schemeClr val="bg1"/>
                  </a:solidFill>
                  <a:latin typeface="+mj-lt"/>
                </a:rPr>
                <a:t>01</a:t>
              </a:r>
              <a:endParaRPr lang="zh-CN" altLang="en-US" sz="2800" dirty="0">
                <a:solidFill>
                  <a:schemeClr val="bg1"/>
                </a:solidFill>
                <a:latin typeface="+mj-lt"/>
              </a:endParaRPr>
            </a:p>
          </p:txBody>
        </p:sp>
      </p:grpSp>
      <p:grpSp>
        <p:nvGrpSpPr>
          <p:cNvPr id="5" name="组合 4"/>
          <p:cNvGrpSpPr/>
          <p:nvPr/>
        </p:nvGrpSpPr>
        <p:grpSpPr>
          <a:xfrm>
            <a:off x="4624725" y="4718701"/>
            <a:ext cx="2764023" cy="527675"/>
            <a:chOff x="4655840" y="2700744"/>
            <a:chExt cx="2764023" cy="527675"/>
          </a:xfrm>
        </p:grpSpPr>
        <p:sp>
          <p:nvSpPr>
            <p:cNvPr id="26" name="文本框 25"/>
            <p:cNvSpPr txBox="1"/>
            <p:nvPr/>
          </p:nvSpPr>
          <p:spPr>
            <a:xfrm>
              <a:off x="5334523" y="2706449"/>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实验结果</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文本框 6"/>
            <p:cNvSpPr txBox="1"/>
            <p:nvPr/>
          </p:nvSpPr>
          <p:spPr>
            <a:xfrm>
              <a:off x="4655840" y="2700744"/>
              <a:ext cx="864096" cy="523220"/>
            </a:xfrm>
            <a:prstGeom prst="rect">
              <a:avLst/>
            </a:prstGeom>
            <a:noFill/>
          </p:spPr>
          <p:txBody>
            <a:bodyPr wrap="square" rtlCol="0">
              <a:spAutoFit/>
            </a:bodyPr>
            <a:lstStyle/>
            <a:p>
              <a:r>
                <a:rPr lang="en-US" altLang="zh-CN" sz="2800" dirty="0">
                  <a:solidFill>
                    <a:schemeClr val="bg1"/>
                  </a:solidFill>
                  <a:latin typeface="+mj-lt"/>
                </a:rPr>
                <a:t>02</a:t>
              </a:r>
              <a:endParaRPr lang="zh-CN" altLang="en-US" sz="2800" dirty="0">
                <a:solidFill>
                  <a:schemeClr val="bg1"/>
                </a:solidFill>
                <a:latin typeface="+mj-lt"/>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263352" y="298817"/>
            <a:ext cx="10225136"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数据</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 name="文本框 1"/>
          <p:cNvSpPr txBox="1"/>
          <p:nvPr/>
        </p:nvSpPr>
        <p:spPr>
          <a:xfrm>
            <a:off x="4925695" y="908685"/>
            <a:ext cx="1115695" cy="737235"/>
          </a:xfrm>
          <a:prstGeom prst="rect">
            <a:avLst/>
          </a:prstGeom>
          <a:noFill/>
        </p:spPr>
        <p:txBody>
          <a:bodyPr wrap="square" rtlCol="0">
            <a:spAutoFit/>
          </a:bodyPr>
          <a:p>
            <a:r>
              <a:rPr lang="zh-CN" altLang="en-US" sz="2400" b="1">
                <a:solidFill>
                  <a:schemeClr val="bg1"/>
                </a:solidFill>
              </a:rPr>
              <a:t>预训练</a:t>
            </a:r>
            <a:endParaRPr lang="zh-CN" altLang="en-US">
              <a:solidFill>
                <a:schemeClr val="bg1"/>
              </a:solidFill>
            </a:endParaRPr>
          </a:p>
          <a:p>
            <a:endParaRPr lang="zh-CN" altLang="en-US">
              <a:solidFill>
                <a:schemeClr val="bg1"/>
              </a:solidFill>
            </a:endParaRPr>
          </a:p>
        </p:txBody>
      </p:sp>
      <p:graphicFrame>
        <p:nvGraphicFramePr>
          <p:cNvPr id="4" name="表格 3"/>
          <p:cNvGraphicFramePr/>
          <p:nvPr>
            <p:custDataLst>
              <p:tags r:id="rId1"/>
            </p:custDataLst>
          </p:nvPr>
        </p:nvGraphicFramePr>
        <p:xfrm>
          <a:off x="2639060" y="1485265"/>
          <a:ext cx="5689600" cy="1543685"/>
        </p:xfrm>
        <a:graphic>
          <a:graphicData uri="http://schemas.openxmlformats.org/drawingml/2006/table">
            <a:tbl>
              <a:tblPr firstRow="1" bandRow="1">
                <a:tableStyleId>{5C22544A-7EE6-4342-B048-85BDC9FD1C3A}</a:tableStyleId>
              </a:tblPr>
              <a:tblGrid>
                <a:gridCol w="2844800"/>
                <a:gridCol w="2844800"/>
              </a:tblGrid>
              <a:tr h="400685">
                <a:tc>
                  <a:txBody>
                    <a:bodyPr/>
                    <a:p>
                      <a:pPr>
                        <a:buNone/>
                      </a:pPr>
                      <a:r>
                        <a:rPr lang="zh-CN" altLang="en-US"/>
                        <a:t>数据</a:t>
                      </a:r>
                      <a:r>
                        <a:rPr lang="zh-CN" altLang="en-US"/>
                        <a:t>来源</a:t>
                      </a:r>
                      <a:endParaRPr lang="zh-CN" altLang="en-US"/>
                    </a:p>
                  </a:txBody>
                  <a:tcPr/>
                </a:tc>
                <a:tc>
                  <a:txBody>
                    <a:bodyPr/>
                    <a:p>
                      <a:pPr>
                        <a:buNone/>
                      </a:pPr>
                      <a:r>
                        <a:rPr lang="zh-CN" altLang="en-US"/>
                        <a:t>数量</a:t>
                      </a:r>
                      <a:endParaRPr lang="zh-CN" altLang="en-US"/>
                    </a:p>
                  </a:txBody>
                  <a:tcPr/>
                </a:tc>
              </a:tr>
              <a:tr h="381000">
                <a:tc>
                  <a:txBody>
                    <a:bodyPr/>
                    <a:p>
                      <a:pPr>
                        <a:buNone/>
                      </a:pPr>
                      <a:r>
                        <a:rPr lang="zh-CN" altLang="en-US"/>
                        <a:t>维基百科</a:t>
                      </a:r>
                      <a:endParaRPr lang="zh-CN" altLang="en-US"/>
                    </a:p>
                  </a:txBody>
                  <a:tcPr>
                    <a:solidFill>
                      <a:schemeClr val="accent6">
                        <a:lumMod val="20000"/>
                        <a:lumOff val="80000"/>
                      </a:schemeClr>
                    </a:solidFill>
                  </a:tcPr>
                </a:tc>
                <a:tc>
                  <a:txBody>
                    <a:bodyPr/>
                    <a:p>
                      <a:pPr>
                        <a:buNone/>
                      </a:pPr>
                      <a:r>
                        <a:rPr lang="zh-CN" altLang="en-US"/>
                        <a:t>425</a:t>
                      </a:r>
                      <a:r>
                        <a:rPr lang="en-US" altLang="zh-CN"/>
                        <a:t>,</a:t>
                      </a:r>
                      <a:r>
                        <a:rPr lang="zh-CN" altLang="en-US"/>
                        <a:t>568</a:t>
                      </a:r>
                      <a:endParaRPr lang="zh-CN" altLang="en-US"/>
                    </a:p>
                  </a:txBody>
                  <a:tcPr>
                    <a:solidFill>
                      <a:schemeClr val="accent6">
                        <a:lumMod val="20000"/>
                        <a:lumOff val="80000"/>
                      </a:schemeClr>
                    </a:solidFill>
                  </a:tcPr>
                </a:tc>
              </a:tr>
              <a:tr h="381000">
                <a:tc>
                  <a:txBody>
                    <a:bodyPr/>
                    <a:p>
                      <a:pPr>
                        <a:buNone/>
                      </a:pPr>
                      <a:r>
                        <a:rPr lang="zh-CN" altLang="en-US"/>
                        <a:t>微信和新闻语料</a:t>
                      </a:r>
                      <a:endParaRPr lang="zh-CN" altLang="en-US"/>
                    </a:p>
                  </a:txBody>
                  <a:tcPr>
                    <a:solidFill>
                      <a:schemeClr val="accent6">
                        <a:lumMod val="20000"/>
                        <a:lumOff val="80000"/>
                      </a:schemeClr>
                    </a:solidFill>
                  </a:tcPr>
                </a:tc>
                <a:tc>
                  <a:txBody>
                    <a:bodyPr/>
                    <a:p>
                      <a:pPr>
                        <a:buNone/>
                      </a:pPr>
                      <a:r>
                        <a:rPr lang="en-US" altLang="zh-CN"/>
                        <a:t>2,298,336</a:t>
                      </a:r>
                      <a:endParaRPr lang="en-US" altLang="zh-CN"/>
                    </a:p>
                  </a:txBody>
                  <a:tcPr>
                    <a:solidFill>
                      <a:schemeClr val="accent6">
                        <a:lumMod val="20000"/>
                        <a:lumOff val="80000"/>
                      </a:schemeClr>
                    </a:solidFill>
                  </a:tcPr>
                </a:tc>
              </a:tr>
              <a:tr h="381000">
                <a:tc>
                  <a:txBody>
                    <a:bodyPr/>
                    <a:p>
                      <a:pPr>
                        <a:buNone/>
                      </a:pPr>
                      <a:r>
                        <a:rPr lang="zh-CN" altLang="en-US"/>
                        <a:t>总计</a:t>
                      </a:r>
                      <a:endParaRPr lang="zh-CN" altLang="en-US"/>
                    </a:p>
                  </a:txBody>
                  <a:tcPr>
                    <a:solidFill>
                      <a:schemeClr val="accent6">
                        <a:lumMod val="20000"/>
                        <a:lumOff val="80000"/>
                      </a:schemeClr>
                    </a:solidFill>
                  </a:tcPr>
                </a:tc>
                <a:tc>
                  <a:txBody>
                    <a:bodyPr/>
                    <a:p>
                      <a:pPr>
                        <a:buNone/>
                      </a:pPr>
                      <a:r>
                        <a:rPr lang="en-US" altLang="zh-CN"/>
                        <a:t>2,723,904</a:t>
                      </a:r>
                      <a:endParaRPr lang="en-US" altLang="zh-CN"/>
                    </a:p>
                  </a:txBody>
                  <a:tcPr>
                    <a:solidFill>
                      <a:schemeClr val="accent6">
                        <a:lumMod val="20000"/>
                        <a:lumOff val="80000"/>
                      </a:schemeClr>
                    </a:solidFill>
                  </a:tcPr>
                </a:tc>
              </a:tr>
            </a:tbl>
          </a:graphicData>
        </a:graphic>
      </p:graphicFrame>
      <p:graphicFrame>
        <p:nvGraphicFramePr>
          <p:cNvPr id="6" name="表格 5"/>
          <p:cNvGraphicFramePr/>
          <p:nvPr>
            <p:custDataLst>
              <p:tags r:id="rId2"/>
            </p:custDataLst>
          </p:nvPr>
        </p:nvGraphicFramePr>
        <p:xfrm>
          <a:off x="2639060" y="4166235"/>
          <a:ext cx="5689600" cy="1924685"/>
        </p:xfrm>
        <a:graphic>
          <a:graphicData uri="http://schemas.openxmlformats.org/drawingml/2006/table">
            <a:tbl>
              <a:tblPr firstRow="1" bandRow="1">
                <a:tableStyleId>{5C22544A-7EE6-4342-B048-85BDC9FD1C3A}</a:tableStyleId>
              </a:tblPr>
              <a:tblGrid>
                <a:gridCol w="2844800"/>
                <a:gridCol w="2844800"/>
              </a:tblGrid>
              <a:tr h="400685">
                <a:tc>
                  <a:txBody>
                    <a:bodyPr/>
                    <a:p>
                      <a:pPr>
                        <a:buNone/>
                      </a:pPr>
                      <a:r>
                        <a:rPr lang="zh-CN" altLang="en-US"/>
                        <a:t>数据</a:t>
                      </a:r>
                      <a:r>
                        <a:rPr lang="zh-CN" altLang="en-US"/>
                        <a:t>来源</a:t>
                      </a:r>
                      <a:endParaRPr lang="zh-CN" altLang="en-US"/>
                    </a:p>
                  </a:txBody>
                  <a:tcPr/>
                </a:tc>
                <a:tc>
                  <a:txBody>
                    <a:bodyPr/>
                    <a:p>
                      <a:pPr>
                        <a:buNone/>
                      </a:pPr>
                      <a:r>
                        <a:rPr lang="zh-CN" altLang="en-US"/>
                        <a:t>数量</a:t>
                      </a:r>
                      <a:endParaRPr lang="zh-CN" altLang="en-US"/>
                    </a:p>
                  </a:txBody>
                  <a:tcPr/>
                </a:tc>
              </a:tr>
              <a:tr h="381000">
                <a:tc>
                  <a:txBody>
                    <a:bodyPr/>
                    <a:p>
                      <a:pPr>
                        <a:buNone/>
                      </a:pPr>
                      <a:r>
                        <a:rPr lang="zh-CN" altLang="en-US"/>
                        <a:t>SIGHAN15</a:t>
                      </a:r>
                      <a:endParaRPr lang="zh-CN" altLang="en-US"/>
                    </a:p>
                  </a:txBody>
                  <a:tcPr>
                    <a:solidFill>
                      <a:schemeClr val="accent6">
                        <a:lumMod val="20000"/>
                        <a:lumOff val="80000"/>
                      </a:schemeClr>
                    </a:solidFill>
                  </a:tcPr>
                </a:tc>
                <a:tc>
                  <a:txBody>
                    <a:bodyPr/>
                    <a:p>
                      <a:pPr>
                        <a:buNone/>
                      </a:pPr>
                      <a:r>
                        <a:t>5167</a:t>
                      </a:r>
                    </a:p>
                  </a:txBody>
                  <a:tcPr>
                    <a:solidFill>
                      <a:schemeClr val="accent6">
                        <a:lumMod val="20000"/>
                        <a:lumOff val="80000"/>
                      </a:schemeClr>
                    </a:solidFill>
                  </a:tcPr>
                </a:tc>
              </a:tr>
              <a:tr h="381000">
                <a:tc>
                  <a:txBody>
                    <a:bodyPr/>
                    <a:p>
                      <a:pPr>
                        <a:buNone/>
                      </a:pPr>
                      <a:r>
                        <a:rPr lang="zh-CN" altLang="en-US"/>
                        <a:t>YACLC-CSC</a:t>
                      </a:r>
                      <a:r>
                        <a:rPr lang="en-US" altLang="zh-CN"/>
                        <a:t>-</a:t>
                      </a:r>
                      <a:r>
                        <a:rPr lang="en-US" altLang="zh-CN"/>
                        <a:t>DEV</a:t>
                      </a:r>
                      <a:endParaRPr lang="en-US" altLang="zh-CN"/>
                    </a:p>
                  </a:txBody>
                  <a:tcPr>
                    <a:solidFill>
                      <a:schemeClr val="accent6">
                        <a:lumMod val="20000"/>
                        <a:lumOff val="80000"/>
                      </a:schemeClr>
                    </a:solidFill>
                  </a:tcPr>
                </a:tc>
                <a:tc>
                  <a:txBody>
                    <a:bodyPr/>
                    <a:p>
                      <a:pPr>
                        <a:buNone/>
                      </a:pPr>
                      <a:r>
                        <a:rPr lang="en-US" altLang="zh-CN"/>
                        <a:t>170</a:t>
                      </a:r>
                      <a:endParaRPr lang="en-US" altLang="zh-CN"/>
                    </a:p>
                  </a:txBody>
                  <a:tcPr>
                    <a:solidFill>
                      <a:schemeClr val="accent6">
                        <a:lumMod val="20000"/>
                        <a:lumOff val="80000"/>
                      </a:schemeClr>
                    </a:solidFill>
                  </a:tcPr>
                </a:tc>
              </a:tr>
              <a:tr h="381000">
                <a:tc>
                  <a:txBody>
                    <a:bodyPr/>
                    <a:p>
                      <a:pPr>
                        <a:buNone/>
                      </a:pPr>
                      <a:r>
                        <a:rPr lang="zh-CN" altLang="en-US" sz="1800">
                          <a:sym typeface="+mn-ea"/>
                        </a:rPr>
                        <a:t>WANG27</a:t>
                      </a:r>
                      <a:endParaRPr lang="zh-CN" altLang="en-US"/>
                    </a:p>
                  </a:txBody>
                  <a:tcPr>
                    <a:solidFill>
                      <a:schemeClr val="accent6">
                        <a:lumMod val="20000"/>
                        <a:lumOff val="80000"/>
                      </a:schemeClr>
                    </a:solidFill>
                  </a:tcPr>
                </a:tc>
                <a:tc>
                  <a:txBody>
                    <a:bodyPr/>
                    <a:p>
                      <a:pPr>
                        <a:buNone/>
                      </a:pPr>
                      <a:r>
                        <a:rPr lang="en-US" altLang="zh-CN" sz="1800">
                          <a:sym typeface="+mn-ea"/>
                        </a:rPr>
                        <a:t>271,280</a:t>
                      </a:r>
                      <a:endParaRPr lang="en-US" altLang="zh-CN" sz="1800">
                        <a:sym typeface="+mn-ea"/>
                      </a:endParaRPr>
                    </a:p>
                  </a:txBody>
                  <a:tcPr>
                    <a:solidFill>
                      <a:schemeClr val="accent6">
                        <a:lumMod val="20000"/>
                        <a:lumOff val="80000"/>
                      </a:schemeClr>
                    </a:solidFill>
                  </a:tcPr>
                </a:tc>
              </a:tr>
              <a:tr h="381000">
                <a:tc>
                  <a:txBody>
                    <a:bodyPr/>
                    <a:p>
                      <a:pPr>
                        <a:buNone/>
                      </a:pPr>
                      <a:r>
                        <a:rPr lang="zh-CN" altLang="en-US"/>
                        <a:t>Hybrid</a:t>
                      </a:r>
                      <a:endParaRPr lang="zh-CN" altLang="en-US"/>
                    </a:p>
                  </a:txBody>
                  <a:tcPr>
                    <a:solidFill>
                      <a:schemeClr val="accent6">
                        <a:lumMod val="20000"/>
                        <a:lumOff val="80000"/>
                      </a:schemeClr>
                    </a:solidFill>
                  </a:tcPr>
                </a:tc>
                <a:tc>
                  <a:txBody>
                    <a:bodyPr/>
                    <a:p>
                      <a:pPr>
                        <a:buNone/>
                      </a:pPr>
                      <a:r>
                        <a:rPr lang="en-US" altLang="zh-CN"/>
                        <a:t>264,946</a:t>
                      </a:r>
                      <a:endParaRPr lang="en-US" altLang="zh-CN"/>
                    </a:p>
                  </a:txBody>
                  <a:tcPr>
                    <a:solidFill>
                      <a:schemeClr val="accent6">
                        <a:lumMod val="20000"/>
                        <a:lumOff val="80000"/>
                      </a:schemeClr>
                    </a:solidFill>
                  </a:tcPr>
                </a:tc>
              </a:tr>
            </a:tbl>
          </a:graphicData>
        </a:graphic>
      </p:graphicFrame>
      <p:sp>
        <p:nvSpPr>
          <p:cNvPr id="7" name="文本框 6"/>
          <p:cNvSpPr txBox="1"/>
          <p:nvPr/>
        </p:nvSpPr>
        <p:spPr>
          <a:xfrm>
            <a:off x="5074920" y="3573145"/>
            <a:ext cx="817880" cy="737235"/>
          </a:xfrm>
          <a:prstGeom prst="rect">
            <a:avLst/>
          </a:prstGeom>
          <a:noFill/>
        </p:spPr>
        <p:txBody>
          <a:bodyPr wrap="square" rtlCol="0">
            <a:spAutoFit/>
          </a:bodyPr>
          <a:p>
            <a:r>
              <a:rPr lang="zh-CN" altLang="en-US" sz="2400" b="1">
                <a:solidFill>
                  <a:schemeClr val="bg1"/>
                </a:solidFill>
              </a:rPr>
              <a:t>微调</a:t>
            </a:r>
            <a:endParaRPr lang="zh-CN" altLang="en-US">
              <a:solidFill>
                <a:schemeClr val="bg1"/>
              </a:solidFill>
            </a:endParaRPr>
          </a:p>
          <a:p>
            <a:endParaRPr lang="zh-CN" altLang="en-US">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263352" y="298817"/>
            <a:ext cx="6613350" cy="461663"/>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rgbClr val="FFFFFF"/>
                </a:solidFill>
                <a:latin typeface="+mj-ea"/>
                <a:ea typeface="+mj-ea"/>
                <a:cs typeface="+mn-ea"/>
                <a:sym typeface="+mn-lt"/>
              </a:rPr>
              <a:t>目录 </a:t>
            </a:r>
            <a:r>
              <a:rPr lang="en-US" altLang="zh-CN" sz="2400" dirty="0">
                <a:solidFill>
                  <a:srgbClr val="FFFFFF"/>
                </a:solidFill>
                <a:latin typeface="+mj-ea"/>
                <a:ea typeface="+mj-ea"/>
                <a:cs typeface="+mn-ea"/>
                <a:sym typeface="+mn-lt"/>
              </a:rPr>
              <a:t>/ CONTENTS</a:t>
            </a:r>
            <a:endParaRPr lang="en-US" altLang="zh-CN" sz="2400" dirty="0">
              <a:solidFill>
                <a:srgbClr val="FFFFFF"/>
              </a:solidFill>
              <a:latin typeface="+mj-ea"/>
              <a:ea typeface="+mj-ea"/>
              <a:cs typeface="+mn-ea"/>
              <a:sym typeface="+mn-lt"/>
            </a:endParaRPr>
          </a:p>
        </p:txBody>
      </p:sp>
      <p:grpSp>
        <p:nvGrpSpPr>
          <p:cNvPr id="11" name="组合 10"/>
          <p:cNvGrpSpPr/>
          <p:nvPr/>
        </p:nvGrpSpPr>
        <p:grpSpPr>
          <a:xfrm>
            <a:off x="4655840" y="1754391"/>
            <a:ext cx="2805298" cy="523885"/>
            <a:chOff x="4655840" y="1293267"/>
            <a:chExt cx="2805298" cy="523885"/>
          </a:xfrm>
        </p:grpSpPr>
        <p:sp>
          <p:nvSpPr>
            <p:cNvPr id="8" name="文本框 7"/>
            <p:cNvSpPr txBox="1"/>
            <p:nvPr/>
          </p:nvSpPr>
          <p:spPr>
            <a:xfrm>
              <a:off x="5375798" y="1293267"/>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背景</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文本框 5"/>
            <p:cNvSpPr txBox="1"/>
            <p:nvPr/>
          </p:nvSpPr>
          <p:spPr>
            <a:xfrm>
              <a:off x="4655840" y="1295182"/>
              <a:ext cx="864235" cy="521970"/>
            </a:xfrm>
            <a:prstGeom prst="rect">
              <a:avLst/>
            </a:prstGeom>
            <a:noFill/>
          </p:spPr>
          <p:txBody>
            <a:bodyPr wrap="square" rtlCol="0">
              <a:spAutoFit/>
            </a:bodyPr>
            <a:lstStyle/>
            <a:p>
              <a:r>
                <a:rPr lang="en-US" altLang="zh-CN" sz="2800" dirty="0">
                  <a:solidFill>
                    <a:schemeClr val="bg1"/>
                  </a:solidFill>
                  <a:latin typeface="+mj-lt"/>
                </a:rPr>
                <a:t>01</a:t>
              </a:r>
              <a:endParaRPr lang="zh-CN" altLang="en-US" sz="2800" dirty="0">
                <a:solidFill>
                  <a:schemeClr val="bg1"/>
                </a:solidFill>
                <a:latin typeface="+mj-lt"/>
              </a:endParaRPr>
            </a:p>
          </p:txBody>
        </p:sp>
      </p:grpSp>
      <p:grpSp>
        <p:nvGrpSpPr>
          <p:cNvPr id="5" name="组合 4"/>
          <p:cNvGrpSpPr/>
          <p:nvPr/>
        </p:nvGrpSpPr>
        <p:grpSpPr>
          <a:xfrm>
            <a:off x="4655840" y="2675730"/>
            <a:ext cx="2805298" cy="527675"/>
            <a:chOff x="4655840" y="2696289"/>
            <a:chExt cx="2805298" cy="527675"/>
          </a:xfrm>
        </p:grpSpPr>
        <p:sp>
          <p:nvSpPr>
            <p:cNvPr id="26" name="文本框 25"/>
            <p:cNvSpPr txBox="1"/>
            <p:nvPr/>
          </p:nvSpPr>
          <p:spPr>
            <a:xfrm>
              <a:off x="5375798" y="2696289"/>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系统</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文本框 6"/>
            <p:cNvSpPr txBox="1"/>
            <p:nvPr/>
          </p:nvSpPr>
          <p:spPr>
            <a:xfrm>
              <a:off x="4655840" y="2700744"/>
              <a:ext cx="864096" cy="523220"/>
            </a:xfrm>
            <a:prstGeom prst="rect">
              <a:avLst/>
            </a:prstGeom>
            <a:noFill/>
          </p:spPr>
          <p:txBody>
            <a:bodyPr wrap="square" rtlCol="0">
              <a:spAutoFit/>
            </a:bodyPr>
            <a:lstStyle/>
            <a:p>
              <a:r>
                <a:rPr lang="en-US" altLang="zh-CN" sz="2800" dirty="0">
                  <a:solidFill>
                    <a:schemeClr val="bg1"/>
                  </a:solidFill>
                  <a:latin typeface="+mj-lt"/>
                </a:rPr>
                <a:t>02</a:t>
              </a:r>
              <a:endParaRPr lang="zh-CN" altLang="en-US" sz="2800" dirty="0">
                <a:solidFill>
                  <a:schemeClr val="bg1"/>
                </a:solidFill>
                <a:latin typeface="+mj-lt"/>
              </a:endParaRPr>
            </a:p>
          </p:txBody>
        </p:sp>
      </p:grpSp>
      <p:grpSp>
        <p:nvGrpSpPr>
          <p:cNvPr id="4" name="组合 3"/>
          <p:cNvGrpSpPr/>
          <p:nvPr/>
        </p:nvGrpSpPr>
        <p:grpSpPr>
          <a:xfrm>
            <a:off x="4655840" y="3639624"/>
            <a:ext cx="2805298" cy="535295"/>
            <a:chOff x="4655840" y="4028846"/>
            <a:chExt cx="2805298" cy="535295"/>
          </a:xfrm>
        </p:grpSpPr>
        <p:sp>
          <p:nvSpPr>
            <p:cNvPr id="30" name="文本框 29"/>
            <p:cNvSpPr txBox="1"/>
            <p:nvPr/>
          </p:nvSpPr>
          <p:spPr>
            <a:xfrm>
              <a:off x="5375798" y="4042171"/>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实验</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 name="文本框 8"/>
            <p:cNvSpPr txBox="1"/>
            <p:nvPr/>
          </p:nvSpPr>
          <p:spPr>
            <a:xfrm>
              <a:off x="4655840" y="4028846"/>
              <a:ext cx="864096" cy="523220"/>
            </a:xfrm>
            <a:prstGeom prst="rect">
              <a:avLst/>
            </a:prstGeom>
            <a:noFill/>
          </p:spPr>
          <p:txBody>
            <a:bodyPr wrap="square" rtlCol="0">
              <a:spAutoFit/>
            </a:bodyPr>
            <a:lstStyle/>
            <a:p>
              <a:r>
                <a:rPr lang="en-US" altLang="zh-CN" sz="2800" dirty="0">
                  <a:solidFill>
                    <a:schemeClr val="bg1"/>
                  </a:solidFill>
                  <a:latin typeface="+mj-lt"/>
                </a:rPr>
                <a:t>03</a:t>
              </a:r>
              <a:endParaRPr lang="zh-CN" altLang="en-US" sz="2800" dirty="0">
                <a:solidFill>
                  <a:schemeClr val="bg1"/>
                </a:solidFill>
                <a:latin typeface="+mj-lt"/>
              </a:endParaRPr>
            </a:p>
          </p:txBody>
        </p:sp>
      </p:grpSp>
      <p:grpSp>
        <p:nvGrpSpPr>
          <p:cNvPr id="3" name="组合 2"/>
          <p:cNvGrpSpPr/>
          <p:nvPr/>
        </p:nvGrpSpPr>
        <p:grpSpPr>
          <a:xfrm>
            <a:off x="4655840" y="4546994"/>
            <a:ext cx="2805298" cy="523230"/>
            <a:chOff x="4655840" y="5395679"/>
            <a:chExt cx="2805298" cy="523230"/>
          </a:xfrm>
        </p:grpSpPr>
        <p:sp>
          <p:nvSpPr>
            <p:cNvPr id="34" name="文本框 33"/>
            <p:cNvSpPr txBox="1"/>
            <p:nvPr/>
          </p:nvSpPr>
          <p:spPr>
            <a:xfrm>
              <a:off x="5375798" y="5396939"/>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总结</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 name="文本框 9"/>
            <p:cNvSpPr txBox="1"/>
            <p:nvPr/>
          </p:nvSpPr>
          <p:spPr>
            <a:xfrm>
              <a:off x="4655840" y="5395679"/>
              <a:ext cx="864096" cy="523220"/>
            </a:xfrm>
            <a:prstGeom prst="rect">
              <a:avLst/>
            </a:prstGeom>
            <a:noFill/>
          </p:spPr>
          <p:txBody>
            <a:bodyPr wrap="square" rtlCol="0">
              <a:spAutoFit/>
            </a:bodyPr>
            <a:lstStyle/>
            <a:p>
              <a:r>
                <a:rPr lang="en-US" altLang="zh-CN" sz="2800" dirty="0">
                  <a:solidFill>
                    <a:schemeClr val="bg1"/>
                  </a:solidFill>
                  <a:latin typeface="+mj-lt"/>
                </a:rPr>
                <a:t>04</a:t>
              </a:r>
              <a:endParaRPr lang="zh-CN" altLang="en-US" sz="2800" dirty="0">
                <a:solidFill>
                  <a:schemeClr val="bg1"/>
                </a:solidFill>
                <a:latin typeface="+mj-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262717" y="332472"/>
            <a:ext cx="10225136"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实验结果</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graphicFrame>
        <p:nvGraphicFramePr>
          <p:cNvPr id="3" name="表格 2"/>
          <p:cNvGraphicFramePr/>
          <p:nvPr>
            <p:custDataLst>
              <p:tags r:id="rId1"/>
            </p:custDataLst>
          </p:nvPr>
        </p:nvGraphicFramePr>
        <p:xfrm>
          <a:off x="767080" y="1031875"/>
          <a:ext cx="10643870" cy="4794250"/>
        </p:xfrm>
        <a:graphic>
          <a:graphicData uri="http://schemas.openxmlformats.org/drawingml/2006/table">
            <a:tbl>
              <a:tblPr firstRow="1" bandRow="1">
                <a:tableStyleId>{2D5ABB26-0587-4C30-8999-92F81FD0307C}</a:tableStyleId>
              </a:tblPr>
              <a:tblGrid>
                <a:gridCol w="3997325"/>
                <a:gridCol w="1758315"/>
                <a:gridCol w="1564640"/>
                <a:gridCol w="1738630"/>
                <a:gridCol w="1584960"/>
              </a:tblGrid>
              <a:tr h="582930">
                <a:tc>
                  <a:txBody>
                    <a:bodyPr/>
                    <a:p>
                      <a:pPr>
                        <a:buNone/>
                      </a:pPr>
                      <a:endParaRPr lang="zh-CN" altLang="en-US">
                        <a:solidFill>
                          <a:schemeClr val="bg1"/>
                        </a:solidFill>
                      </a:endParaRPr>
                    </a:p>
                  </a:txBody>
                  <a:tcPr>
                    <a:lnL>
                      <a:noFill/>
                    </a:lnL>
                    <a:lnR w="19050">
                      <a:solidFill>
                        <a:schemeClr val="tx2"/>
                      </a:solidFill>
                      <a:prstDash val="solid"/>
                    </a:lnR>
                    <a:lnT>
                      <a:noFill/>
                    </a:lnT>
                    <a:lnB w="19050">
                      <a:solidFill>
                        <a:schemeClr val="tx2"/>
                      </a:solidFill>
                      <a:prstDash val="solid"/>
                    </a:lnB>
                    <a:lnTlToBr>
                      <a:noFill/>
                    </a:lnTlToBr>
                    <a:lnBlToTr>
                      <a:noFill/>
                    </a:lnBlToTr>
                  </a:tcPr>
                </a:tc>
                <a:tc gridSpan="2">
                  <a:txBody>
                    <a:bodyPr/>
                    <a:p>
                      <a:pPr>
                        <a:buNone/>
                      </a:pPr>
                      <a:r>
                        <a:rPr lang="en-US" altLang="zh-CN" sz="2000" b="1">
                          <a:solidFill>
                            <a:schemeClr val="bg1"/>
                          </a:solidFill>
                        </a:rPr>
                        <a:t>Sentence Level</a:t>
                      </a:r>
                      <a:endParaRPr lang="en-US" altLang="zh-CN" sz="2000" b="1">
                        <a:solidFill>
                          <a:schemeClr val="bg1"/>
                        </a:solidFill>
                      </a:endParaRPr>
                    </a:p>
                  </a:txBody>
                  <a:tcPr>
                    <a:lnL w="19050">
                      <a:solidFill>
                        <a:schemeClr val="tx2"/>
                      </a:solidFill>
                      <a:prstDash val="solid"/>
                    </a:lnL>
                    <a:lnR w="19050">
                      <a:solidFill>
                        <a:schemeClr val="tx2"/>
                      </a:solidFill>
                      <a:prstDash val="solid"/>
                    </a:lnR>
                    <a:lnT>
                      <a:noFill/>
                    </a:lnT>
                    <a:lnB w="19050">
                      <a:solidFill>
                        <a:schemeClr val="tx2"/>
                      </a:solidFill>
                      <a:prstDash val="solid"/>
                    </a:lnB>
                    <a:lnTlToBr>
                      <a:noFill/>
                    </a:lnTlToBr>
                    <a:lnBlToTr>
                      <a:noFill/>
                    </a:lnBlToTr>
                  </a:tcPr>
                </a:tc>
                <a:tc hMerge="1">
                  <a:tcPr>
                    <a:lnR w="19050">
                      <a:solidFill>
                        <a:schemeClr val="tx2"/>
                      </a:solidFill>
                      <a:prstDash val="solid"/>
                    </a:lnR>
                    <a:lnT>
                      <a:noFill/>
                    </a:lnT>
                    <a:lnB w="19050">
                      <a:solidFill>
                        <a:schemeClr val="tx2"/>
                      </a:solidFill>
                      <a:prstDash val="solid"/>
                    </a:lnB>
                  </a:tcPr>
                </a:tc>
                <a:tc gridSpan="2">
                  <a:txBody>
                    <a:bodyPr/>
                    <a:p>
                      <a:pPr>
                        <a:buNone/>
                      </a:pPr>
                      <a:r>
                        <a:rPr lang="en-US" altLang="zh-CN" sz="2000" b="1">
                          <a:solidFill>
                            <a:schemeClr val="bg1"/>
                          </a:solidFill>
                        </a:rPr>
                        <a:t>Charater Level</a:t>
                      </a:r>
                      <a:endParaRPr lang="en-US" altLang="zh-CN" sz="2000" b="1">
                        <a:solidFill>
                          <a:schemeClr val="bg1"/>
                        </a:solidFill>
                      </a:endParaRPr>
                    </a:p>
                  </a:txBody>
                  <a:tcPr>
                    <a:lnL w="19050">
                      <a:solidFill>
                        <a:schemeClr val="tx2"/>
                      </a:solidFill>
                      <a:prstDash val="solid"/>
                    </a:lnL>
                    <a:lnR>
                      <a:noFill/>
                    </a:lnR>
                    <a:lnT>
                      <a:noFill/>
                    </a:lnT>
                    <a:lnB w="19050">
                      <a:solidFill>
                        <a:schemeClr val="tx2"/>
                      </a:solidFill>
                      <a:prstDash val="solid"/>
                    </a:lnB>
                    <a:lnTlToBr>
                      <a:noFill/>
                    </a:lnTlToBr>
                    <a:lnBlToTr>
                      <a:noFill/>
                    </a:lnBlToTr>
                  </a:tcPr>
                </a:tc>
                <a:tc hMerge="1">
                  <a:tcPr>
                    <a:lnR>
                      <a:noFill/>
                    </a:lnR>
                    <a:lnT>
                      <a:noFill/>
                    </a:lnT>
                    <a:lnB w="19050">
                      <a:solidFill>
                        <a:schemeClr val="tx2"/>
                      </a:solidFill>
                      <a:prstDash val="solid"/>
                    </a:lnB>
                  </a:tcPr>
                </a:tc>
              </a:tr>
              <a:tr h="572770">
                <a:tc>
                  <a:txBody>
                    <a:bodyPr/>
                    <a:p>
                      <a:pPr>
                        <a:buNone/>
                      </a:pPr>
                      <a:endParaRPr lang="zh-CN" altLang="en-US">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a:solidFill>
                            <a:schemeClr val="bg1"/>
                          </a:solidFill>
                        </a:rPr>
                        <a:t>Correlation F1</a:t>
                      </a:r>
                      <a:endParaRPr lang="en-US" altLang="zh-CN">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a:solidFill>
                            <a:schemeClr val="bg1"/>
                          </a:solidFill>
                        </a:rPr>
                        <a:t>Detection F1</a:t>
                      </a:r>
                      <a:endParaRPr lang="en-US" altLang="zh-CN">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sz="1800">
                          <a:solidFill>
                            <a:schemeClr val="bg1"/>
                          </a:solidFill>
                        </a:rPr>
                        <a:t>Correlation F1</a:t>
                      </a:r>
                      <a:endParaRPr lang="en-US" altLang="zh-CN" sz="1800">
                        <a:solidFill>
                          <a:schemeClr val="bg1"/>
                        </a:solidFill>
                      </a:endParaRPr>
                    </a:p>
                    <a:p>
                      <a:pPr>
                        <a:buNone/>
                      </a:pPr>
                      <a:endParaRPr lang="en-US" altLang="zh-CN" sz="1800">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sz="1800">
                          <a:solidFill>
                            <a:schemeClr val="bg1"/>
                          </a:solidFill>
                        </a:rPr>
                        <a:t>Detection F1</a:t>
                      </a:r>
                      <a:endParaRPr lang="en-US" altLang="zh-CN" sz="1800">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en-US" altLang="zh-CN">
                          <a:solidFill>
                            <a:schemeClr val="bg1"/>
                          </a:solidFill>
                        </a:rPr>
                        <a:t>Baseline</a:t>
                      </a:r>
                      <a:endParaRPr lang="en-US" altLang="zh-CN">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50.05</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56.52</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84.67</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61.94</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zh-CN" altLang="en-US">
                          <a:solidFill>
                            <a:schemeClr val="bg1"/>
                          </a:solidFill>
                        </a:rPr>
                        <a:t>PYbert</a:t>
                      </a:r>
                      <a:endParaRPr lang="zh-CN" altLang="en-US">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79.88</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81.83</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97.14</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85.95</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zh-CN" altLang="en-US">
                          <a:solidFill>
                            <a:schemeClr val="bg1"/>
                          </a:solidFill>
                        </a:rPr>
                        <a:t>PYbert + Multi-round</a:t>
                      </a:r>
                      <a:endParaRPr lang="zh-CN" altLang="en-US">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80.27</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82.02</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97.04</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86.00</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zh-CN" altLang="en-US">
                          <a:solidFill>
                            <a:schemeClr val="bg1"/>
                          </a:solidFill>
                        </a:rPr>
                        <a:t>PYbert + Multi-round</a:t>
                      </a:r>
                      <a:r>
                        <a:rPr lang="en-US" altLang="zh-CN">
                          <a:solidFill>
                            <a:schemeClr val="bg1"/>
                          </a:solidFill>
                        </a:rPr>
                        <a:t> + Fluent</a:t>
                      </a:r>
                      <a:endParaRPr lang="en-US" altLang="zh-CN">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81.55</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82.23</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97.30</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86.21</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zh-CN" altLang="en-US" sz="1800">
                          <a:solidFill>
                            <a:schemeClr val="bg1"/>
                          </a:solidFill>
                        </a:rPr>
                        <a:t>PYbert + Multi-round</a:t>
                      </a:r>
                      <a:r>
                        <a:rPr lang="en-US" altLang="zh-CN" sz="1800">
                          <a:solidFill>
                            <a:schemeClr val="bg1"/>
                          </a:solidFill>
                        </a:rPr>
                        <a:t> + Fluent</a:t>
                      </a:r>
                      <a:endParaRPr lang="en-US" altLang="zh-CN" sz="1800">
                        <a:solidFill>
                          <a:schemeClr val="bg1"/>
                        </a:solidFill>
                      </a:endParaRPr>
                    </a:p>
                    <a:p>
                      <a:pPr>
                        <a:buNone/>
                      </a:pPr>
                      <a:r>
                        <a:rPr lang="en-US" altLang="zh-CN">
                          <a:solidFill>
                            <a:schemeClr val="bg1"/>
                          </a:solidFill>
                        </a:rPr>
                        <a:t>+ NER</a:t>
                      </a:r>
                      <a:endParaRPr lang="en-US" altLang="zh-CN">
                        <a:solidFill>
                          <a:schemeClr val="bg1"/>
                        </a:solidFill>
                      </a:endParaRPr>
                    </a:p>
                  </a:txBody>
                  <a:tcPr>
                    <a:lnL>
                      <a:noFill/>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83.24</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84.60</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97.74</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w="19050">
                      <a:solidFill>
                        <a:schemeClr val="tx2"/>
                      </a:solidFill>
                      <a:prstDash val="solid"/>
                    </a:lnB>
                    <a:lnTlToBr>
                      <a:noFill/>
                    </a:lnTlToBr>
                    <a:lnBlToTr>
                      <a:noFill/>
                    </a:lnBlToTr>
                  </a:tcPr>
                </a:tc>
                <a:tc>
                  <a:txBody>
                    <a:bodyPr/>
                    <a:p>
                      <a:pPr>
                        <a:buNone/>
                      </a:pPr>
                      <a:r>
                        <a:rPr lang="en-US" altLang="zh-CN" i="1">
                          <a:solidFill>
                            <a:schemeClr val="bg1"/>
                          </a:solidFill>
                        </a:rPr>
                        <a:t>87.81</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w="19050">
                      <a:solidFill>
                        <a:schemeClr val="tx2"/>
                      </a:solidFill>
                      <a:prstDash val="solid"/>
                    </a:lnB>
                    <a:lnTlToBr>
                      <a:noFill/>
                    </a:lnTlToBr>
                    <a:lnBlToTr>
                      <a:noFill/>
                    </a:lnBlToTr>
                  </a:tcPr>
                </a:tc>
              </a:tr>
              <a:tr h="572770">
                <a:tc>
                  <a:txBody>
                    <a:bodyPr/>
                    <a:p>
                      <a:pPr>
                        <a:buNone/>
                      </a:pPr>
                      <a:r>
                        <a:rPr lang="zh-CN" altLang="en-US" sz="1800">
                          <a:solidFill>
                            <a:schemeClr val="bg1"/>
                          </a:solidFill>
                        </a:rPr>
                        <a:t>PYbert + Multi-round</a:t>
                      </a:r>
                      <a:r>
                        <a:rPr lang="en-US" altLang="zh-CN" sz="1800">
                          <a:solidFill>
                            <a:schemeClr val="bg1"/>
                          </a:solidFill>
                        </a:rPr>
                        <a:t> + Fluent</a:t>
                      </a:r>
                      <a:endParaRPr lang="en-US" altLang="zh-CN" sz="1800">
                        <a:solidFill>
                          <a:schemeClr val="bg1"/>
                        </a:solidFill>
                      </a:endParaRPr>
                    </a:p>
                    <a:p>
                      <a:pPr>
                        <a:buNone/>
                      </a:pPr>
                      <a:r>
                        <a:rPr lang="en-US" altLang="zh-CN" sz="1800">
                          <a:solidFill>
                            <a:schemeClr val="bg1"/>
                          </a:solidFill>
                        </a:rPr>
                        <a:t>+ NER + Ngram</a:t>
                      </a:r>
                      <a:endParaRPr lang="en-US" altLang="zh-CN" sz="1800">
                        <a:solidFill>
                          <a:schemeClr val="bg1"/>
                        </a:solidFill>
                      </a:endParaRPr>
                    </a:p>
                  </a:txBody>
                  <a:tcPr>
                    <a:lnL>
                      <a:noFill/>
                    </a:lnL>
                    <a:lnR w="19050">
                      <a:solidFill>
                        <a:schemeClr val="tx2"/>
                      </a:solidFill>
                      <a:prstDash val="solid"/>
                    </a:lnR>
                    <a:lnT w="19050">
                      <a:solidFill>
                        <a:schemeClr val="tx2"/>
                      </a:solidFill>
                      <a:prstDash val="solid"/>
                    </a:lnT>
                    <a:lnB>
                      <a:noFill/>
                    </a:lnB>
                    <a:lnTlToBr>
                      <a:noFill/>
                    </a:lnTlToBr>
                    <a:lnBlToTr>
                      <a:noFill/>
                    </a:lnBlToTr>
                  </a:tcPr>
                </a:tc>
                <a:tc>
                  <a:txBody>
                    <a:bodyPr/>
                    <a:p>
                      <a:pPr>
                        <a:buNone/>
                      </a:pPr>
                      <a:r>
                        <a:rPr lang="en-US" altLang="zh-CN" i="1">
                          <a:solidFill>
                            <a:schemeClr val="bg1"/>
                          </a:solidFill>
                        </a:rPr>
                        <a:t>84.33</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a:noFill/>
                    </a:lnB>
                    <a:lnTlToBr>
                      <a:noFill/>
                    </a:lnTlToBr>
                    <a:lnBlToTr>
                      <a:noFill/>
                    </a:lnBlToTr>
                  </a:tcPr>
                </a:tc>
                <a:tc>
                  <a:txBody>
                    <a:bodyPr/>
                    <a:p>
                      <a:pPr>
                        <a:buNone/>
                      </a:pPr>
                      <a:r>
                        <a:rPr lang="en-US" altLang="zh-CN" i="1">
                          <a:solidFill>
                            <a:schemeClr val="bg1"/>
                          </a:solidFill>
                        </a:rPr>
                        <a:t>85.49</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a:noFill/>
                    </a:lnB>
                    <a:lnTlToBr>
                      <a:noFill/>
                    </a:lnTlToBr>
                    <a:lnBlToTr>
                      <a:noFill/>
                    </a:lnBlToTr>
                  </a:tcPr>
                </a:tc>
                <a:tc>
                  <a:txBody>
                    <a:bodyPr/>
                    <a:p>
                      <a:pPr>
                        <a:buNone/>
                      </a:pPr>
                      <a:r>
                        <a:rPr lang="en-US" altLang="zh-CN" i="1">
                          <a:solidFill>
                            <a:schemeClr val="bg1"/>
                          </a:solidFill>
                        </a:rPr>
                        <a:t>98.32</a:t>
                      </a:r>
                      <a:endParaRPr lang="en-US" altLang="zh-CN" i="1">
                        <a:solidFill>
                          <a:schemeClr val="bg1"/>
                        </a:solidFill>
                      </a:endParaRPr>
                    </a:p>
                  </a:txBody>
                  <a:tcPr>
                    <a:lnL w="19050">
                      <a:solidFill>
                        <a:schemeClr val="tx2"/>
                      </a:solidFill>
                      <a:prstDash val="solid"/>
                    </a:lnL>
                    <a:lnR w="19050">
                      <a:solidFill>
                        <a:schemeClr val="tx2"/>
                      </a:solidFill>
                      <a:prstDash val="solid"/>
                    </a:lnR>
                    <a:lnT w="19050">
                      <a:solidFill>
                        <a:schemeClr val="tx2"/>
                      </a:solidFill>
                      <a:prstDash val="solid"/>
                    </a:lnT>
                    <a:lnB>
                      <a:noFill/>
                    </a:lnB>
                    <a:lnTlToBr>
                      <a:noFill/>
                    </a:lnTlToBr>
                    <a:lnBlToTr>
                      <a:noFill/>
                    </a:lnBlToTr>
                  </a:tcPr>
                </a:tc>
                <a:tc>
                  <a:txBody>
                    <a:bodyPr/>
                    <a:p>
                      <a:pPr>
                        <a:buNone/>
                      </a:pPr>
                      <a:r>
                        <a:rPr lang="en-US" altLang="zh-CN" i="1">
                          <a:solidFill>
                            <a:schemeClr val="bg1"/>
                          </a:solidFill>
                        </a:rPr>
                        <a:t>88.34</a:t>
                      </a:r>
                      <a:endParaRPr lang="en-US" altLang="zh-CN" i="1">
                        <a:solidFill>
                          <a:schemeClr val="bg1"/>
                        </a:solidFill>
                      </a:endParaRPr>
                    </a:p>
                  </a:txBody>
                  <a:tcPr>
                    <a:lnL w="19050">
                      <a:solidFill>
                        <a:schemeClr val="tx2"/>
                      </a:solidFill>
                      <a:prstDash val="solid"/>
                    </a:lnL>
                    <a:lnR>
                      <a:noFill/>
                    </a:lnR>
                    <a:lnT w="19050">
                      <a:solidFill>
                        <a:schemeClr val="tx2"/>
                      </a:solidFill>
                      <a:prstDash val="solid"/>
                    </a:lnT>
                    <a:lnB>
                      <a:noFill/>
                    </a:lnB>
                    <a:lnTlToBr>
                      <a:noFill/>
                    </a:lnTlToBr>
                    <a:lnBlToTr>
                      <a:noFill/>
                    </a:lnBlToTr>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5390515" y="548640"/>
            <a:ext cx="1410970" cy="82867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4800" b="1" dirty="0">
                <a:solidFill>
                  <a:srgbClr val="FFFFFF"/>
                </a:solidFill>
                <a:latin typeface="+mj-ea"/>
                <a:ea typeface="+mj-ea"/>
                <a:cs typeface="+mn-ea"/>
                <a:sym typeface="+mn-lt"/>
              </a:rPr>
              <a:t>总结</a:t>
            </a:r>
            <a:endParaRPr lang="zh-CN" altLang="en-US" sz="4800" b="1" dirty="0">
              <a:solidFill>
                <a:srgbClr val="FFFFFF"/>
              </a:solidFill>
              <a:latin typeface="+mj-ea"/>
              <a:ea typeface="+mj-ea"/>
              <a:cs typeface="+mn-ea"/>
              <a:sym typeface="+mn-lt"/>
            </a:endParaRPr>
          </a:p>
        </p:txBody>
      </p:sp>
      <p:graphicFrame>
        <p:nvGraphicFramePr>
          <p:cNvPr id="9" name="图示 8"/>
          <p:cNvGraphicFramePr/>
          <p:nvPr/>
        </p:nvGraphicFramePr>
        <p:xfrm>
          <a:off x="1588135" y="795020"/>
          <a:ext cx="9015730" cy="5267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3431540" y="2421255"/>
            <a:ext cx="5190490" cy="82867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en-US" altLang="zh-CN" sz="4800" b="1" dirty="0">
                <a:solidFill>
                  <a:srgbClr val="FFFFFF"/>
                </a:solidFill>
                <a:latin typeface="+mj-ea"/>
                <a:ea typeface="+mj-ea"/>
                <a:cs typeface="+mn-ea"/>
                <a:sym typeface="+mn-lt"/>
              </a:rPr>
              <a:t>Have a nice day!</a:t>
            </a:r>
            <a:endParaRPr lang="en-US" altLang="zh-CN" sz="4800" b="1" dirty="0">
              <a:solidFill>
                <a:srgbClr val="FFFFFF"/>
              </a:solidFill>
              <a:latin typeface="+mj-ea"/>
              <a:ea typeface="+mj-ea"/>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5375737" y="1700897"/>
            <a:ext cx="6613350" cy="82867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4800" b="1" dirty="0">
                <a:solidFill>
                  <a:srgbClr val="FFFFFF"/>
                </a:solidFill>
                <a:latin typeface="+mj-ea"/>
                <a:ea typeface="+mj-ea"/>
                <a:cs typeface="+mn-ea"/>
                <a:sym typeface="+mn-lt"/>
              </a:rPr>
              <a:t>背景</a:t>
            </a:r>
            <a:endParaRPr lang="zh-CN" altLang="en-US" sz="4800" b="1" dirty="0">
              <a:solidFill>
                <a:srgbClr val="FFFFFF"/>
              </a:solidFill>
              <a:latin typeface="+mj-ea"/>
              <a:ea typeface="+mj-ea"/>
              <a:cs typeface="+mn-ea"/>
              <a:sym typeface="+mn-lt"/>
            </a:endParaRPr>
          </a:p>
        </p:txBody>
      </p:sp>
      <p:grpSp>
        <p:nvGrpSpPr>
          <p:cNvPr id="11" name="组合 10"/>
          <p:cNvGrpSpPr/>
          <p:nvPr/>
        </p:nvGrpSpPr>
        <p:grpSpPr>
          <a:xfrm>
            <a:off x="4624725" y="3284002"/>
            <a:ext cx="2764023" cy="523230"/>
            <a:chOff x="4624725" y="1295182"/>
            <a:chExt cx="2764023" cy="523230"/>
          </a:xfrm>
        </p:grpSpPr>
        <p:sp>
          <p:nvSpPr>
            <p:cNvPr id="8" name="文本框 7"/>
            <p:cNvSpPr txBox="1"/>
            <p:nvPr/>
          </p:nvSpPr>
          <p:spPr>
            <a:xfrm>
              <a:off x="5303408" y="1296442"/>
              <a:ext cx="2085340" cy="521970"/>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任务情况</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文本框 5"/>
            <p:cNvSpPr txBox="1"/>
            <p:nvPr/>
          </p:nvSpPr>
          <p:spPr>
            <a:xfrm>
              <a:off x="4624725" y="1295182"/>
              <a:ext cx="864096" cy="523220"/>
            </a:xfrm>
            <a:prstGeom prst="rect">
              <a:avLst/>
            </a:prstGeom>
            <a:noFill/>
          </p:spPr>
          <p:txBody>
            <a:bodyPr wrap="square" rtlCol="0">
              <a:spAutoFit/>
            </a:bodyPr>
            <a:lstStyle/>
            <a:p>
              <a:r>
                <a:rPr lang="en-US" altLang="zh-CN" sz="2800" dirty="0">
                  <a:solidFill>
                    <a:schemeClr val="bg1"/>
                  </a:solidFill>
                  <a:latin typeface="+mj-lt"/>
                </a:rPr>
                <a:t>01</a:t>
              </a:r>
              <a:endParaRPr lang="zh-CN" altLang="en-US" sz="2800" dirty="0">
                <a:solidFill>
                  <a:schemeClr val="bg1"/>
                </a:solidFill>
                <a:latin typeface="+mj-l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91"/>
          <p:cNvSpPr/>
          <p:nvPr/>
        </p:nvSpPr>
        <p:spPr>
          <a:xfrm>
            <a:off x="262717" y="332472"/>
            <a:ext cx="6613350"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rgbClr val="FFFFFF"/>
                </a:solidFill>
                <a:latin typeface="+mj-ea"/>
                <a:ea typeface="+mj-ea"/>
                <a:cs typeface="+mn-ea"/>
                <a:sym typeface="+mn-lt"/>
              </a:rPr>
              <a:t>任务情况</a:t>
            </a:r>
            <a:endParaRPr lang="zh-CN" altLang="en-US" sz="2400" dirty="0">
              <a:solidFill>
                <a:srgbClr val="FFFFFF"/>
              </a:solidFill>
              <a:latin typeface="+mj-ea"/>
              <a:ea typeface="+mj-ea"/>
              <a:cs typeface="+mn-ea"/>
              <a:sym typeface="+mn-lt"/>
            </a:endParaRPr>
          </a:p>
        </p:txBody>
      </p:sp>
      <p:sp>
        <p:nvSpPr>
          <p:cNvPr id="12" name="文本框 11"/>
          <p:cNvSpPr txBox="1"/>
          <p:nvPr/>
        </p:nvSpPr>
        <p:spPr>
          <a:xfrm>
            <a:off x="767080" y="1125220"/>
            <a:ext cx="10591165" cy="368300"/>
          </a:xfrm>
          <a:prstGeom prst="rect">
            <a:avLst/>
          </a:prstGeom>
          <a:noFill/>
        </p:spPr>
        <p:txBody>
          <a:bodyPr wrap="square" rtlCol="0">
            <a:spAutoFit/>
          </a:bodyPr>
          <a:p>
            <a:r>
              <a:rPr lang="zh-CN" altLang="en-US" b="1">
                <a:solidFill>
                  <a:schemeClr val="bg1"/>
                </a:solidFill>
              </a:rPr>
              <a:t>中文拼写检查（Chinese Spelling Check）任务</a:t>
            </a:r>
            <a:r>
              <a:rPr lang="zh-CN" altLang="en-US">
                <a:solidFill>
                  <a:schemeClr val="bg1"/>
                </a:solidFill>
              </a:rPr>
              <a:t>：检测并纠正中文文本中的拼写错误（Spelling Errors）</a:t>
            </a:r>
            <a:endParaRPr lang="zh-CN" altLang="en-US">
              <a:solidFill>
                <a:schemeClr val="bg1"/>
              </a:solidFill>
            </a:endParaRPr>
          </a:p>
        </p:txBody>
      </p:sp>
      <p:sp>
        <p:nvSpPr>
          <p:cNvPr id="14" name="文本框 13"/>
          <p:cNvSpPr txBox="1"/>
          <p:nvPr/>
        </p:nvSpPr>
        <p:spPr>
          <a:xfrm>
            <a:off x="800100" y="2132965"/>
            <a:ext cx="10591165" cy="368300"/>
          </a:xfrm>
          <a:prstGeom prst="rect">
            <a:avLst/>
          </a:prstGeom>
          <a:noFill/>
        </p:spPr>
        <p:txBody>
          <a:bodyPr wrap="square" rtlCol="0">
            <a:spAutoFit/>
          </a:bodyPr>
          <a:p>
            <a:r>
              <a:rPr lang="zh-CN" altLang="en-US" b="1">
                <a:solidFill>
                  <a:schemeClr val="bg1"/>
                </a:solidFill>
              </a:rPr>
              <a:t>特点</a:t>
            </a:r>
            <a:r>
              <a:rPr lang="zh-CN" altLang="en-US">
                <a:solidFill>
                  <a:schemeClr val="bg1"/>
                </a:solidFill>
              </a:rPr>
              <a:t>：错误内容与被替换内容长度相同，这也意味着输入语句与输出语句的长度相同。</a:t>
            </a:r>
            <a:endParaRPr lang="zh-CN" altLang="en-US">
              <a:solidFill>
                <a:schemeClr val="bg1"/>
              </a:solidFill>
            </a:endParaRPr>
          </a:p>
        </p:txBody>
      </p:sp>
      <p:graphicFrame>
        <p:nvGraphicFramePr>
          <p:cNvPr id="15" name="表格 14"/>
          <p:cNvGraphicFramePr/>
          <p:nvPr>
            <p:custDataLst>
              <p:tags r:id="rId1"/>
            </p:custDataLst>
          </p:nvPr>
        </p:nvGraphicFramePr>
        <p:xfrm>
          <a:off x="3398520" y="3653790"/>
          <a:ext cx="4860925" cy="796925"/>
        </p:xfrm>
        <a:graphic>
          <a:graphicData uri="http://schemas.openxmlformats.org/drawingml/2006/table">
            <a:tbl>
              <a:tblPr firstRow="1" bandRow="1">
                <a:tableStyleId>{5C22544A-7EE6-4342-B048-85BDC9FD1C3A}</a:tableStyleId>
              </a:tblPr>
              <a:tblGrid>
                <a:gridCol w="1509395"/>
                <a:gridCol w="3351530"/>
              </a:tblGrid>
              <a:tr h="415925">
                <a:tc>
                  <a:txBody>
                    <a:bodyPr/>
                    <a:p>
                      <a:pPr>
                        <a:buNone/>
                      </a:pPr>
                      <a:r>
                        <a:rPr lang="zh-CN" altLang="en-US" b="0">
                          <a:solidFill>
                            <a:schemeClr val="bg1"/>
                          </a:solidFill>
                        </a:rPr>
                        <a:t>输入句</a:t>
                      </a:r>
                      <a:endParaRPr lang="zh-CN" altLang="en-US" b="0">
                        <a:solidFill>
                          <a:schemeClr val="bg1"/>
                        </a:solidFill>
                      </a:endParaRPr>
                    </a:p>
                  </a:txBody>
                  <a:tcPr>
                    <a:solidFill>
                      <a:srgbClr val="2663DE"/>
                    </a:solidFill>
                  </a:tcPr>
                </a:tc>
                <a:tc>
                  <a:txBody>
                    <a:bodyPr/>
                    <a:p>
                      <a:pPr>
                        <a:buNone/>
                      </a:pPr>
                      <a:r>
                        <a:rPr lang="zh-CN" altLang="en-US" b="0">
                          <a:solidFill>
                            <a:schemeClr val="bg2"/>
                          </a:solidFill>
                        </a:rPr>
                        <a:t>捣好的年糕一定要干快吃</a:t>
                      </a:r>
                      <a:endParaRPr lang="zh-CN" altLang="en-US" b="0">
                        <a:solidFill>
                          <a:schemeClr val="bg2"/>
                        </a:solidFill>
                      </a:endParaRPr>
                    </a:p>
                  </a:txBody>
                  <a:tcPr>
                    <a:solidFill>
                      <a:schemeClr val="accent6">
                        <a:lumMod val="20000"/>
                        <a:lumOff val="80000"/>
                      </a:schemeClr>
                    </a:solidFill>
                  </a:tcPr>
                </a:tc>
              </a:tr>
              <a:tr h="381000">
                <a:tc>
                  <a:txBody>
                    <a:bodyPr/>
                    <a:p>
                      <a:pPr>
                        <a:buNone/>
                      </a:pPr>
                      <a:r>
                        <a:rPr lang="zh-CN" altLang="en-US">
                          <a:solidFill>
                            <a:schemeClr val="bg1"/>
                          </a:solidFill>
                        </a:rPr>
                        <a:t>输出句</a:t>
                      </a:r>
                      <a:endParaRPr lang="zh-CN" altLang="en-US">
                        <a:solidFill>
                          <a:schemeClr val="bg1"/>
                        </a:solidFill>
                      </a:endParaRPr>
                    </a:p>
                  </a:txBody>
                  <a:tcPr>
                    <a:solidFill>
                      <a:srgbClr val="2663DE"/>
                    </a:solidFill>
                  </a:tcPr>
                </a:tc>
                <a:tc>
                  <a:txBody>
                    <a:bodyPr/>
                    <a:p>
                      <a:pPr>
                        <a:buNone/>
                      </a:pPr>
                      <a:r>
                        <a:rPr lang="zh-CN" altLang="en-US">
                          <a:solidFill>
                            <a:schemeClr val="bg2"/>
                          </a:solidFill>
                        </a:rPr>
                        <a:t>捣好的年糕一定要赶快吃。</a:t>
                      </a:r>
                      <a:endParaRPr lang="zh-CN" altLang="en-US">
                        <a:solidFill>
                          <a:schemeClr val="bg2"/>
                        </a:solidFill>
                      </a:endParaRPr>
                    </a:p>
                  </a:txBody>
                  <a:tcPr>
                    <a:solidFill>
                      <a:schemeClr val="accent6">
                        <a:lumMod val="20000"/>
                        <a:lumOff val="80000"/>
                      </a:schemeClr>
                    </a:solidFill>
                  </a:tcPr>
                </a:tc>
              </a:tr>
            </a:tbl>
          </a:graphicData>
        </a:graphic>
      </p:graphicFrame>
      <p:sp>
        <p:nvSpPr>
          <p:cNvPr id="16" name="文本框 15"/>
          <p:cNvSpPr txBox="1"/>
          <p:nvPr/>
        </p:nvSpPr>
        <p:spPr>
          <a:xfrm>
            <a:off x="839470" y="3285490"/>
            <a:ext cx="2960370" cy="368300"/>
          </a:xfrm>
          <a:prstGeom prst="rect">
            <a:avLst/>
          </a:prstGeom>
          <a:noFill/>
        </p:spPr>
        <p:txBody>
          <a:bodyPr wrap="square" rtlCol="0">
            <a:spAutoFit/>
          </a:bodyPr>
          <a:p>
            <a:r>
              <a:rPr lang="zh-CN" altLang="en-US" b="1">
                <a:solidFill>
                  <a:schemeClr val="bg1"/>
                </a:solidFill>
                <a:sym typeface="+mn-ea"/>
              </a:rPr>
              <a:t>举例：</a:t>
            </a:r>
            <a:endParaRPr lang="zh-CN" altLang="en-US" b="1">
              <a:solidFill>
                <a:schemeClr val="bg1"/>
              </a:solidFill>
              <a:sym typeface="+mn-ea"/>
            </a:endParaRPr>
          </a:p>
        </p:txBody>
      </p:sp>
      <p:sp>
        <p:nvSpPr>
          <p:cNvPr id="2" name="文本框 1"/>
          <p:cNvSpPr txBox="1"/>
          <p:nvPr/>
        </p:nvSpPr>
        <p:spPr>
          <a:xfrm>
            <a:off x="839470" y="4869180"/>
            <a:ext cx="10591165" cy="1198880"/>
          </a:xfrm>
          <a:prstGeom prst="rect">
            <a:avLst/>
          </a:prstGeom>
          <a:noFill/>
        </p:spPr>
        <p:txBody>
          <a:bodyPr wrap="square" rtlCol="0">
            <a:spAutoFit/>
          </a:bodyPr>
          <a:p>
            <a:r>
              <a:rPr lang="zh-CN" altLang="en-US" b="1">
                <a:solidFill>
                  <a:schemeClr val="bg1"/>
                </a:solidFill>
              </a:rPr>
              <a:t>难点</a:t>
            </a:r>
            <a:r>
              <a:rPr lang="zh-CN" altLang="en-US">
                <a:solidFill>
                  <a:schemeClr val="bg1"/>
                </a:solidFill>
              </a:rPr>
              <a:t>：</a:t>
            </a:r>
            <a:endParaRPr lang="zh-CN" altLang="en-US">
              <a:solidFill>
                <a:schemeClr val="bg1"/>
              </a:solidFill>
            </a:endParaRPr>
          </a:p>
          <a:p>
            <a:endParaRPr lang="zh-CN" altLang="en-US">
              <a:solidFill>
                <a:schemeClr val="bg1"/>
              </a:solidFill>
            </a:endParaRPr>
          </a:p>
          <a:p>
            <a:pPr marL="342900" indent="-342900">
              <a:buAutoNum type="arabicPeriod"/>
            </a:pPr>
            <a:r>
              <a:rPr lang="zh-CN" altLang="en-US">
                <a:solidFill>
                  <a:schemeClr val="bg1"/>
                </a:solidFill>
              </a:rPr>
              <a:t>对于模型从未见过的词语，很难完成</a:t>
            </a:r>
            <a:r>
              <a:rPr lang="zh-CN" altLang="en-US">
                <a:solidFill>
                  <a:schemeClr val="bg1"/>
                </a:solidFill>
              </a:rPr>
              <a:t>纠错。</a:t>
            </a:r>
            <a:endParaRPr lang="zh-CN" altLang="en-US">
              <a:solidFill>
                <a:schemeClr val="bg1"/>
              </a:solidFill>
            </a:endParaRPr>
          </a:p>
          <a:p>
            <a:pPr marL="342900" indent="-342900">
              <a:buAutoNum type="arabicPeriod"/>
            </a:pPr>
            <a:r>
              <a:rPr lang="zh-CN" altLang="en-US">
                <a:solidFill>
                  <a:schemeClr val="bg1"/>
                </a:solidFill>
              </a:rPr>
              <a:t>同句中存在多处错误会影响上下文对字的</a:t>
            </a:r>
            <a:r>
              <a:rPr lang="zh-CN" altLang="en-US">
                <a:solidFill>
                  <a:schemeClr val="bg1"/>
                </a:solidFill>
              </a:rPr>
              <a:t>纠错。</a:t>
            </a:r>
            <a:endParaRPr lang="zh-CN" altLang="en-US">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91"/>
          <p:cNvSpPr/>
          <p:nvPr/>
        </p:nvSpPr>
        <p:spPr>
          <a:xfrm>
            <a:off x="262717" y="332472"/>
            <a:ext cx="6613350"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rgbClr val="FFFFFF"/>
                </a:solidFill>
                <a:latin typeface="+mj-ea"/>
                <a:ea typeface="+mj-ea"/>
                <a:cs typeface="+mn-ea"/>
                <a:sym typeface="+mn-lt"/>
              </a:rPr>
              <a:t>任务情况</a:t>
            </a:r>
            <a:endParaRPr lang="zh-CN" altLang="en-US" sz="2400" dirty="0">
              <a:solidFill>
                <a:srgbClr val="FFFFFF"/>
              </a:solidFill>
              <a:latin typeface="+mj-ea"/>
              <a:ea typeface="+mj-ea"/>
              <a:cs typeface="+mn-ea"/>
              <a:sym typeface="+mn-lt"/>
            </a:endParaRPr>
          </a:p>
        </p:txBody>
      </p:sp>
      <p:sp>
        <p:nvSpPr>
          <p:cNvPr id="12" name="文本框 11"/>
          <p:cNvSpPr txBox="1"/>
          <p:nvPr/>
        </p:nvSpPr>
        <p:spPr>
          <a:xfrm>
            <a:off x="800100" y="1557020"/>
            <a:ext cx="10591165" cy="368300"/>
          </a:xfrm>
          <a:prstGeom prst="rect">
            <a:avLst/>
          </a:prstGeom>
          <a:noFill/>
        </p:spPr>
        <p:txBody>
          <a:bodyPr wrap="square" rtlCol="0">
            <a:spAutoFit/>
          </a:bodyPr>
          <a:p>
            <a:r>
              <a:rPr lang="zh-CN" altLang="en-US" b="1">
                <a:solidFill>
                  <a:schemeClr val="bg1"/>
                </a:solidFill>
              </a:rPr>
              <a:t>YACLC-CSC</a:t>
            </a:r>
            <a:r>
              <a:rPr lang="en-US" altLang="zh-CN" b="1">
                <a:solidFill>
                  <a:schemeClr val="bg1"/>
                </a:solidFill>
              </a:rPr>
              <a:t>-DEV</a:t>
            </a:r>
            <a:r>
              <a:rPr lang="zh-CN" altLang="en-US">
                <a:solidFill>
                  <a:schemeClr val="bg1"/>
                </a:solidFill>
              </a:rPr>
              <a:t>：170条句子，85条句子存在错误，共有99个错字。</a:t>
            </a:r>
            <a:endParaRPr lang="zh-CN" altLang="en-US">
              <a:solidFill>
                <a:schemeClr val="bg1"/>
              </a:solidFill>
            </a:endParaRPr>
          </a:p>
        </p:txBody>
      </p:sp>
      <p:graphicFrame>
        <p:nvGraphicFramePr>
          <p:cNvPr id="2" name="表格 1"/>
          <p:cNvGraphicFramePr/>
          <p:nvPr>
            <p:custDataLst>
              <p:tags r:id="rId1"/>
            </p:custDataLst>
          </p:nvPr>
        </p:nvGraphicFramePr>
        <p:xfrm>
          <a:off x="1847215" y="3068955"/>
          <a:ext cx="8534400" cy="762000"/>
        </p:xfrm>
        <a:graphic>
          <a:graphicData uri="http://schemas.openxmlformats.org/drawingml/2006/table">
            <a:tbl>
              <a:tblPr firstCol="1" bandCol="1">
                <a:tableStyleId>{5C22544A-7EE6-4342-B048-85BDC9FD1C3A}</a:tableStyleId>
              </a:tblPr>
              <a:tblGrid>
                <a:gridCol w="2133600"/>
                <a:gridCol w="2133600"/>
                <a:gridCol w="2133600"/>
                <a:gridCol w="2133600"/>
              </a:tblGrid>
              <a:tr h="381000">
                <a:tc>
                  <a:txBody>
                    <a:bodyPr/>
                    <a:p>
                      <a:pPr>
                        <a:buNone/>
                      </a:pPr>
                      <a:r>
                        <a:rPr lang="zh-CN" altLang="en-US"/>
                        <a:t>错误类型</a:t>
                      </a:r>
                      <a:endParaRPr lang="zh-CN" altLang="en-US"/>
                    </a:p>
                  </a:txBody>
                  <a:tcPr/>
                </a:tc>
                <a:tc>
                  <a:txBody>
                    <a:bodyPr/>
                    <a:p>
                      <a:pPr>
                        <a:buNone/>
                      </a:pPr>
                      <a:r>
                        <a:rPr lang="zh-CN" altLang="en-US"/>
                        <a:t>近形</a:t>
                      </a:r>
                      <a:endParaRPr lang="zh-CN" altLang="en-US"/>
                    </a:p>
                  </a:txBody>
                  <a:tcPr/>
                </a:tc>
                <a:tc>
                  <a:txBody>
                    <a:bodyPr/>
                    <a:p>
                      <a:pPr>
                        <a:buNone/>
                      </a:pPr>
                      <a:r>
                        <a:rPr lang="zh-CN" altLang="en-US"/>
                        <a:t>近</a:t>
                      </a:r>
                      <a:r>
                        <a:rPr lang="zh-CN" altLang="en-US"/>
                        <a:t>音</a:t>
                      </a:r>
                      <a:endParaRPr lang="zh-CN" altLang="en-US"/>
                    </a:p>
                  </a:txBody>
                  <a:tcPr/>
                </a:tc>
                <a:tc>
                  <a:txBody>
                    <a:bodyPr/>
                    <a:p>
                      <a:pPr>
                        <a:buNone/>
                      </a:pPr>
                      <a:r>
                        <a:rPr lang="zh-CN" altLang="en-US"/>
                        <a:t>近音近</a:t>
                      </a:r>
                      <a:r>
                        <a:rPr lang="zh-CN" altLang="en-US"/>
                        <a:t>形</a:t>
                      </a:r>
                      <a:endParaRPr lang="zh-CN" altLang="en-US"/>
                    </a:p>
                  </a:txBody>
                  <a:tcPr/>
                </a:tc>
              </a:tr>
              <a:tr h="381000">
                <a:tc>
                  <a:txBody>
                    <a:bodyPr/>
                    <a:p>
                      <a:pPr>
                        <a:buNone/>
                      </a:pPr>
                      <a:r>
                        <a:rPr lang="zh-CN" altLang="en-US"/>
                        <a:t>数量</a:t>
                      </a:r>
                      <a:endParaRPr lang="zh-CN" altLang="en-US"/>
                    </a:p>
                  </a:txBody>
                  <a:tcPr/>
                </a:tc>
                <a:tc>
                  <a:txBody>
                    <a:bodyPr/>
                    <a:p>
                      <a:pPr>
                        <a:buNone/>
                      </a:pPr>
                      <a:r>
                        <a:rPr lang="en-US" altLang="zh-CN"/>
                        <a:t>12</a:t>
                      </a:r>
                      <a:endParaRPr lang="en-US" altLang="zh-CN"/>
                    </a:p>
                  </a:txBody>
                  <a:tcPr/>
                </a:tc>
                <a:tc>
                  <a:txBody>
                    <a:bodyPr/>
                    <a:p>
                      <a:pPr>
                        <a:buNone/>
                      </a:pPr>
                      <a:r>
                        <a:rPr lang="en-US" altLang="zh-CN"/>
                        <a:t>51</a:t>
                      </a:r>
                      <a:endParaRPr lang="en-US" altLang="zh-CN"/>
                    </a:p>
                  </a:txBody>
                  <a:tcPr/>
                </a:tc>
                <a:tc>
                  <a:txBody>
                    <a:bodyPr/>
                    <a:p>
                      <a:pPr>
                        <a:buNone/>
                      </a:pPr>
                      <a:r>
                        <a:rPr lang="en-US" altLang="zh-CN"/>
                        <a:t>33</a:t>
                      </a:r>
                      <a:endParaRPr lang="en-US" altLang="zh-CN"/>
                    </a:p>
                  </a:txBody>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1"/>
          <p:cNvSpPr/>
          <p:nvPr/>
        </p:nvSpPr>
        <p:spPr>
          <a:xfrm>
            <a:off x="5303347" y="115937"/>
            <a:ext cx="6613350" cy="82867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4800" b="1" dirty="0">
                <a:solidFill>
                  <a:srgbClr val="FFFFFF"/>
                </a:solidFill>
                <a:latin typeface="+mj-ea"/>
                <a:ea typeface="+mj-ea"/>
                <a:cs typeface="+mn-ea"/>
                <a:sym typeface="+mn-lt"/>
              </a:rPr>
              <a:t>系统</a:t>
            </a:r>
            <a:endParaRPr lang="zh-CN" altLang="en-US" sz="4800" b="1" dirty="0">
              <a:solidFill>
                <a:srgbClr val="FFFFFF"/>
              </a:solidFill>
              <a:latin typeface="+mj-ea"/>
              <a:ea typeface="+mj-ea"/>
              <a:cs typeface="+mn-ea"/>
              <a:sym typeface="+mn-lt"/>
            </a:endParaRPr>
          </a:p>
        </p:txBody>
      </p:sp>
      <p:grpSp>
        <p:nvGrpSpPr>
          <p:cNvPr id="11" name="组合 10"/>
          <p:cNvGrpSpPr/>
          <p:nvPr/>
        </p:nvGrpSpPr>
        <p:grpSpPr>
          <a:xfrm>
            <a:off x="2855595" y="1124585"/>
            <a:ext cx="6076315" cy="523230"/>
            <a:chOff x="4624725" y="1295182"/>
            <a:chExt cx="2764023" cy="523219"/>
          </a:xfrm>
        </p:grpSpPr>
        <p:sp>
          <p:nvSpPr>
            <p:cNvPr id="8" name="文本框 7"/>
            <p:cNvSpPr txBox="1"/>
            <p:nvPr/>
          </p:nvSpPr>
          <p:spPr>
            <a:xfrm>
              <a:off x="5303408" y="1296442"/>
              <a:ext cx="2085340" cy="521959"/>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拼音编码基础模型</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文本框 5"/>
            <p:cNvSpPr txBox="1"/>
            <p:nvPr/>
          </p:nvSpPr>
          <p:spPr>
            <a:xfrm>
              <a:off x="4624725" y="1295182"/>
              <a:ext cx="864096" cy="521959"/>
            </a:xfrm>
            <a:prstGeom prst="rect">
              <a:avLst/>
            </a:prstGeom>
            <a:noFill/>
          </p:spPr>
          <p:txBody>
            <a:bodyPr wrap="square" rtlCol="0">
              <a:spAutoFit/>
            </a:bodyPr>
            <a:lstStyle/>
            <a:p>
              <a:r>
                <a:rPr lang="en-US" altLang="zh-CN" sz="2800" dirty="0">
                  <a:solidFill>
                    <a:schemeClr val="bg1"/>
                  </a:solidFill>
                  <a:latin typeface="+mj-lt"/>
                </a:rPr>
                <a:t>01</a:t>
              </a:r>
              <a:endParaRPr lang="zh-CN" altLang="en-US" sz="2800" dirty="0">
                <a:solidFill>
                  <a:schemeClr val="bg1"/>
                </a:solidFill>
                <a:latin typeface="+mj-lt"/>
              </a:endParaRPr>
            </a:p>
          </p:txBody>
        </p:sp>
      </p:grpSp>
      <p:grpSp>
        <p:nvGrpSpPr>
          <p:cNvPr id="5" name="组合 4"/>
          <p:cNvGrpSpPr/>
          <p:nvPr/>
        </p:nvGrpSpPr>
        <p:grpSpPr>
          <a:xfrm>
            <a:off x="2855595" y="2028190"/>
            <a:ext cx="5967096" cy="537836"/>
            <a:chOff x="4655840" y="2700744"/>
            <a:chExt cx="2780594" cy="537748"/>
          </a:xfrm>
        </p:grpSpPr>
        <p:sp>
          <p:nvSpPr>
            <p:cNvPr id="26" name="文本框 25"/>
            <p:cNvSpPr txBox="1"/>
            <p:nvPr/>
          </p:nvSpPr>
          <p:spPr>
            <a:xfrm>
              <a:off x="5351094" y="2716607"/>
              <a:ext cx="2085340" cy="521885"/>
            </a:xfrm>
            <a:prstGeom prst="rect">
              <a:avLst/>
            </a:prstGeom>
            <a:noFill/>
          </p:spPr>
          <p:txBody>
            <a:bodyPr wrap="square" rtlCol="0">
              <a:spAutoFit/>
            </a:bodyPr>
            <a:lstStyle/>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多轮纠错方法</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文本框 6"/>
            <p:cNvSpPr txBox="1"/>
            <p:nvPr/>
          </p:nvSpPr>
          <p:spPr>
            <a:xfrm>
              <a:off x="4655840" y="2700744"/>
              <a:ext cx="864096" cy="521885"/>
            </a:xfrm>
            <a:prstGeom prst="rect">
              <a:avLst/>
            </a:prstGeom>
            <a:noFill/>
          </p:spPr>
          <p:txBody>
            <a:bodyPr wrap="square" rtlCol="0">
              <a:spAutoFit/>
            </a:bodyPr>
            <a:lstStyle/>
            <a:p>
              <a:r>
                <a:rPr lang="en-US" altLang="zh-CN" sz="2800" dirty="0">
                  <a:solidFill>
                    <a:schemeClr val="bg1"/>
                  </a:solidFill>
                  <a:latin typeface="+mj-lt"/>
                </a:rPr>
                <a:t>02</a:t>
              </a:r>
              <a:endParaRPr lang="zh-CN" altLang="en-US" sz="2800" dirty="0">
                <a:solidFill>
                  <a:schemeClr val="bg1"/>
                </a:solidFill>
                <a:latin typeface="+mj-lt"/>
              </a:endParaRPr>
            </a:p>
          </p:txBody>
        </p:sp>
      </p:grpSp>
      <p:grpSp>
        <p:nvGrpSpPr>
          <p:cNvPr id="3" name="组合 2"/>
          <p:cNvGrpSpPr/>
          <p:nvPr/>
        </p:nvGrpSpPr>
        <p:grpSpPr>
          <a:xfrm>
            <a:off x="2855595" y="2946400"/>
            <a:ext cx="5967096" cy="537836"/>
            <a:chOff x="4655840" y="2700744"/>
            <a:chExt cx="2780594" cy="537748"/>
          </a:xfrm>
        </p:grpSpPr>
        <p:sp>
          <p:nvSpPr>
            <p:cNvPr id="4" name="文本框 3"/>
            <p:cNvSpPr txBox="1"/>
            <p:nvPr/>
          </p:nvSpPr>
          <p:spPr>
            <a:xfrm>
              <a:off x="5351094" y="2716607"/>
              <a:ext cx="2085340" cy="521885"/>
            </a:xfrm>
            <a:prstGeom prst="rect">
              <a:avLst/>
            </a:prstGeom>
            <a:noFill/>
          </p:spPr>
          <p:txBody>
            <a:bodyPr wrap="square" rtlCol="0">
              <a:spAutoFit/>
            </a:bodyPr>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困惑度减少误召回</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 name="文本框 8"/>
            <p:cNvSpPr txBox="1"/>
            <p:nvPr/>
          </p:nvSpPr>
          <p:spPr>
            <a:xfrm>
              <a:off x="4655840" y="2700744"/>
              <a:ext cx="864096" cy="521885"/>
            </a:xfrm>
            <a:prstGeom prst="rect">
              <a:avLst/>
            </a:prstGeom>
            <a:noFill/>
          </p:spPr>
          <p:txBody>
            <a:bodyPr wrap="square" rtlCol="0">
              <a:spAutoFit/>
            </a:bodyPr>
            <a:p>
              <a:r>
                <a:rPr lang="en-US" altLang="zh-CN" sz="2800" dirty="0">
                  <a:solidFill>
                    <a:schemeClr val="bg1"/>
                  </a:solidFill>
                  <a:latin typeface="+mj-lt"/>
                </a:rPr>
                <a:t>03</a:t>
              </a:r>
              <a:endParaRPr lang="zh-CN" altLang="en-US" sz="2800" dirty="0">
                <a:solidFill>
                  <a:schemeClr val="bg1"/>
                </a:solidFill>
                <a:latin typeface="+mj-lt"/>
              </a:endParaRPr>
            </a:p>
          </p:txBody>
        </p:sp>
      </p:grpSp>
      <p:grpSp>
        <p:nvGrpSpPr>
          <p:cNvPr id="10" name="组合 9"/>
          <p:cNvGrpSpPr/>
          <p:nvPr/>
        </p:nvGrpSpPr>
        <p:grpSpPr>
          <a:xfrm>
            <a:off x="2855595" y="3896360"/>
            <a:ext cx="5967096" cy="537836"/>
            <a:chOff x="4655840" y="2700744"/>
            <a:chExt cx="2780594" cy="537748"/>
          </a:xfrm>
        </p:grpSpPr>
        <p:sp>
          <p:nvSpPr>
            <p:cNvPr id="12" name="文本框 11"/>
            <p:cNvSpPr txBox="1"/>
            <p:nvPr/>
          </p:nvSpPr>
          <p:spPr>
            <a:xfrm>
              <a:off x="5351094" y="2716607"/>
              <a:ext cx="2085340" cy="521885"/>
            </a:xfrm>
            <a:prstGeom prst="rect">
              <a:avLst/>
            </a:prstGeom>
            <a:noFill/>
          </p:spPr>
          <p:txBody>
            <a:bodyPr wrap="square" rtlCol="0">
              <a:spAutoFit/>
            </a:bodyPr>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实体纠错</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3" name="文本框 12"/>
            <p:cNvSpPr txBox="1"/>
            <p:nvPr/>
          </p:nvSpPr>
          <p:spPr>
            <a:xfrm>
              <a:off x="4655840" y="2700744"/>
              <a:ext cx="864096" cy="521885"/>
            </a:xfrm>
            <a:prstGeom prst="rect">
              <a:avLst/>
            </a:prstGeom>
            <a:noFill/>
          </p:spPr>
          <p:txBody>
            <a:bodyPr wrap="square" rtlCol="0">
              <a:spAutoFit/>
            </a:bodyPr>
            <a:p>
              <a:r>
                <a:rPr lang="en-US" altLang="zh-CN" sz="2800" dirty="0">
                  <a:solidFill>
                    <a:schemeClr val="bg1"/>
                  </a:solidFill>
                  <a:latin typeface="+mj-lt"/>
                </a:rPr>
                <a:t>04</a:t>
              </a:r>
              <a:endParaRPr lang="zh-CN" altLang="en-US" sz="2800" dirty="0">
                <a:solidFill>
                  <a:schemeClr val="bg1"/>
                </a:solidFill>
                <a:latin typeface="+mj-lt"/>
              </a:endParaRPr>
            </a:p>
          </p:txBody>
        </p:sp>
      </p:grpSp>
      <p:grpSp>
        <p:nvGrpSpPr>
          <p:cNvPr id="14" name="组合 13"/>
          <p:cNvGrpSpPr/>
          <p:nvPr/>
        </p:nvGrpSpPr>
        <p:grpSpPr>
          <a:xfrm>
            <a:off x="2855595" y="4862195"/>
            <a:ext cx="5967096" cy="537836"/>
            <a:chOff x="4655840" y="2700744"/>
            <a:chExt cx="2780594" cy="537748"/>
          </a:xfrm>
        </p:grpSpPr>
        <p:sp>
          <p:nvSpPr>
            <p:cNvPr id="15" name="文本框 14"/>
            <p:cNvSpPr txBox="1"/>
            <p:nvPr/>
          </p:nvSpPr>
          <p:spPr>
            <a:xfrm>
              <a:off x="5351094" y="2716607"/>
              <a:ext cx="2085340" cy="521885"/>
            </a:xfrm>
            <a:prstGeom prst="rect">
              <a:avLst/>
            </a:prstGeom>
            <a:noFill/>
          </p:spPr>
          <p:txBody>
            <a:bodyPr wrap="square" rtlCol="0">
              <a:spAutoFit/>
            </a:bodyPr>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Ngram纠错方法</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6" name="文本框 15"/>
            <p:cNvSpPr txBox="1"/>
            <p:nvPr/>
          </p:nvSpPr>
          <p:spPr>
            <a:xfrm>
              <a:off x="4655840" y="2700744"/>
              <a:ext cx="864096" cy="521885"/>
            </a:xfrm>
            <a:prstGeom prst="rect">
              <a:avLst/>
            </a:prstGeom>
            <a:noFill/>
          </p:spPr>
          <p:txBody>
            <a:bodyPr wrap="square" rtlCol="0">
              <a:spAutoFit/>
            </a:bodyPr>
            <a:p>
              <a:r>
                <a:rPr lang="en-US" altLang="zh-CN" sz="2800" dirty="0">
                  <a:solidFill>
                    <a:schemeClr val="bg1"/>
                  </a:solidFill>
                  <a:latin typeface="+mj-lt"/>
                </a:rPr>
                <a:t>05</a:t>
              </a:r>
              <a:endParaRPr lang="zh-CN" altLang="en-US" sz="2800" dirty="0">
                <a:solidFill>
                  <a:schemeClr val="bg1"/>
                </a:solidFill>
                <a:latin typeface="+mj-lt"/>
              </a:endParaRPr>
            </a:p>
          </p:txBody>
        </p:sp>
      </p:grpSp>
      <p:grpSp>
        <p:nvGrpSpPr>
          <p:cNvPr id="17" name="组合 16"/>
          <p:cNvGrpSpPr/>
          <p:nvPr/>
        </p:nvGrpSpPr>
        <p:grpSpPr>
          <a:xfrm>
            <a:off x="2855595" y="5764530"/>
            <a:ext cx="5967096" cy="537836"/>
            <a:chOff x="4655840" y="2700744"/>
            <a:chExt cx="2780594" cy="537748"/>
          </a:xfrm>
        </p:grpSpPr>
        <p:sp>
          <p:nvSpPr>
            <p:cNvPr id="18" name="文本框 17"/>
            <p:cNvSpPr txBox="1"/>
            <p:nvPr/>
          </p:nvSpPr>
          <p:spPr>
            <a:xfrm>
              <a:off x="5351094" y="2716607"/>
              <a:ext cx="2085340" cy="521885"/>
            </a:xfrm>
            <a:prstGeom prst="rect">
              <a:avLst/>
            </a:prstGeom>
            <a:noFill/>
          </p:spPr>
          <p:txBody>
            <a:bodyPr wrap="square" rtlCol="0">
              <a:spAutoFit/>
            </a:bodyPr>
            <a:p>
              <a:pPr lvl="0"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数据集生成</a:t>
              </a:r>
              <a:endParaRPr lang="zh-CN" altLang="en-US" sz="28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9" name="文本框 18"/>
            <p:cNvSpPr txBox="1"/>
            <p:nvPr/>
          </p:nvSpPr>
          <p:spPr>
            <a:xfrm>
              <a:off x="4655840" y="2700744"/>
              <a:ext cx="864096" cy="521885"/>
            </a:xfrm>
            <a:prstGeom prst="rect">
              <a:avLst/>
            </a:prstGeom>
            <a:noFill/>
          </p:spPr>
          <p:txBody>
            <a:bodyPr wrap="square" rtlCol="0">
              <a:spAutoFit/>
            </a:bodyPr>
            <a:p>
              <a:r>
                <a:rPr lang="en-US" altLang="zh-CN" sz="2800" dirty="0">
                  <a:solidFill>
                    <a:schemeClr val="bg1"/>
                  </a:solidFill>
                  <a:latin typeface="+mj-lt"/>
                </a:rPr>
                <a:t>06</a:t>
              </a:r>
              <a:endParaRPr lang="zh-CN" altLang="en-US" sz="2800" dirty="0">
                <a:solidFill>
                  <a:schemeClr val="bg1"/>
                </a:solidFill>
                <a:latin typeface="+mj-l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charset="-122"/>
                <a:ea typeface="微软雅黑" panose="020B0503020204020204" charset="-122"/>
                <a:sym typeface="微软雅黑" panose="020B0503020204020204" charset="-122"/>
              </a:rPr>
              <a:t>拼音编码基础模型</a:t>
            </a:r>
            <a:endParaRPr lang="zh-CN" altLang="en-US" dirty="0"/>
          </a:p>
        </p:txBody>
      </p:sp>
      <p:pic>
        <p:nvPicPr>
          <p:cNvPr id="8" name="图片 7"/>
          <p:cNvPicPr>
            <a:picLocks noChangeAspect="1"/>
          </p:cNvPicPr>
          <p:nvPr/>
        </p:nvPicPr>
        <p:blipFill>
          <a:blip r:embed="rId1"/>
          <a:stretch>
            <a:fillRect/>
          </a:stretch>
        </p:blipFill>
        <p:spPr>
          <a:xfrm>
            <a:off x="304800" y="1198880"/>
            <a:ext cx="6710680" cy="5040630"/>
          </a:xfrm>
          <a:prstGeom prst="rect">
            <a:avLst/>
          </a:prstGeom>
        </p:spPr>
      </p:pic>
      <p:sp>
        <p:nvSpPr>
          <p:cNvPr id="9" name="文本框 8"/>
          <p:cNvSpPr txBox="1"/>
          <p:nvPr/>
        </p:nvSpPr>
        <p:spPr>
          <a:xfrm>
            <a:off x="7303770" y="1341120"/>
            <a:ext cx="4197350" cy="645160"/>
          </a:xfrm>
          <a:prstGeom prst="rect">
            <a:avLst/>
          </a:prstGeom>
          <a:noFill/>
        </p:spPr>
        <p:txBody>
          <a:bodyPr wrap="square" rtlCol="0">
            <a:spAutoFit/>
          </a:bodyPr>
          <a:p>
            <a:r>
              <a:rPr lang="en-US" altLang="zh-CN">
                <a:solidFill>
                  <a:schemeClr val="bg1"/>
                </a:solidFill>
              </a:rPr>
              <a:t>1. </a:t>
            </a:r>
            <a:r>
              <a:rPr lang="zh-CN" altLang="en-US">
                <a:solidFill>
                  <a:schemeClr val="bg1"/>
                </a:solidFill>
              </a:rPr>
              <a:t>将完整的一个拼音组合编码成一个整数</a:t>
            </a:r>
            <a:endParaRPr lang="zh-CN" altLang="en-US">
              <a:solidFill>
                <a:schemeClr val="bg1"/>
              </a:solidFill>
            </a:endParaRPr>
          </a:p>
        </p:txBody>
      </p:sp>
      <p:sp>
        <p:nvSpPr>
          <p:cNvPr id="10" name="文本框 9"/>
          <p:cNvSpPr txBox="1"/>
          <p:nvPr/>
        </p:nvSpPr>
        <p:spPr>
          <a:xfrm>
            <a:off x="7343775" y="2493010"/>
            <a:ext cx="4157345" cy="368300"/>
          </a:xfrm>
          <a:prstGeom prst="rect">
            <a:avLst/>
          </a:prstGeom>
          <a:noFill/>
        </p:spPr>
        <p:txBody>
          <a:bodyPr wrap="square" rtlCol="0">
            <a:spAutoFit/>
          </a:bodyPr>
          <a:p>
            <a:r>
              <a:rPr lang="en-US" altLang="zh-CN">
                <a:solidFill>
                  <a:schemeClr val="bg1"/>
                </a:solidFill>
              </a:rPr>
              <a:t>2. </a:t>
            </a:r>
            <a:r>
              <a:rPr lang="zh-CN" altLang="en-US">
                <a:solidFill>
                  <a:schemeClr val="bg1"/>
                </a:solidFill>
              </a:rPr>
              <a:t>将拼音编码输入Convolutional layer</a:t>
            </a:r>
            <a:endParaRPr lang="zh-CN" altLang="en-US">
              <a:solidFill>
                <a:schemeClr val="bg1"/>
              </a:solidFill>
            </a:endParaRPr>
          </a:p>
        </p:txBody>
      </p:sp>
      <p:sp>
        <p:nvSpPr>
          <p:cNvPr id="11" name="文本框 10"/>
          <p:cNvSpPr txBox="1"/>
          <p:nvPr/>
        </p:nvSpPr>
        <p:spPr>
          <a:xfrm>
            <a:off x="7343775" y="3362960"/>
            <a:ext cx="4172585" cy="645160"/>
          </a:xfrm>
          <a:prstGeom prst="rect">
            <a:avLst/>
          </a:prstGeom>
          <a:noFill/>
        </p:spPr>
        <p:txBody>
          <a:bodyPr wrap="square" rtlCol="0">
            <a:spAutoFit/>
          </a:bodyPr>
          <a:p>
            <a:r>
              <a:rPr lang="en-US" altLang="zh-CN">
                <a:solidFill>
                  <a:schemeClr val="bg1"/>
                </a:solidFill>
              </a:rPr>
              <a:t>3. </a:t>
            </a:r>
            <a:r>
              <a:rPr lang="zh-CN" altLang="en-US">
                <a:solidFill>
                  <a:schemeClr val="bg1"/>
                </a:solidFill>
              </a:rPr>
              <a:t>与文本经过Eembeding layer之后的矩阵相加</a:t>
            </a:r>
            <a:endParaRPr lang="zh-CN" altLang="en-US">
              <a:solidFill>
                <a:schemeClr val="bg1"/>
              </a:solidFill>
            </a:endParaRPr>
          </a:p>
        </p:txBody>
      </p:sp>
      <p:sp>
        <p:nvSpPr>
          <p:cNvPr id="12" name="文本框 11"/>
          <p:cNvSpPr txBox="1"/>
          <p:nvPr/>
        </p:nvSpPr>
        <p:spPr>
          <a:xfrm>
            <a:off x="7343775" y="4509135"/>
            <a:ext cx="2540000" cy="368300"/>
          </a:xfrm>
          <a:prstGeom prst="rect">
            <a:avLst/>
          </a:prstGeom>
          <a:noFill/>
        </p:spPr>
        <p:txBody>
          <a:bodyPr wrap="square" rtlCol="0" anchor="t">
            <a:spAutoFit/>
          </a:bodyPr>
          <a:p>
            <a:r>
              <a:rPr lang="en-US" altLang="zh-CN">
                <a:solidFill>
                  <a:schemeClr val="bg1"/>
                </a:solidFill>
              </a:rPr>
              <a:t>4. </a:t>
            </a:r>
            <a:r>
              <a:rPr lang="zh-CN" altLang="en-US">
                <a:solidFill>
                  <a:schemeClr val="bg1"/>
                </a:solidFill>
              </a:rPr>
              <a:t>输入到Attention中</a:t>
            </a:r>
            <a:endParaRPr lang="zh-CN" altLang="en-US">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263352" y="298817"/>
            <a:ext cx="10225136"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拼音编码基础模型</a:t>
            </a:r>
            <a:endParaRPr kumimoji="0" lang="zh-CN" altLang="en-US" sz="24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微软雅黑" panose="020B0503020204020204" charset="-122"/>
            </a:endParaRPr>
          </a:p>
        </p:txBody>
      </p:sp>
      <p:sp>
        <p:nvSpPr>
          <p:cNvPr id="3" name="文本框 2"/>
          <p:cNvSpPr txBox="1"/>
          <p:nvPr/>
        </p:nvSpPr>
        <p:spPr>
          <a:xfrm>
            <a:off x="1415415" y="1341120"/>
            <a:ext cx="8665210" cy="645160"/>
          </a:xfrm>
          <a:prstGeom prst="rect">
            <a:avLst/>
          </a:prstGeom>
          <a:noFill/>
        </p:spPr>
        <p:txBody>
          <a:bodyPr wrap="square" rtlCol="0">
            <a:spAutoFit/>
          </a:bodyPr>
          <a:p>
            <a:r>
              <a:rPr lang="zh-CN" altLang="en-US" b="1">
                <a:solidFill>
                  <a:schemeClr val="bg1"/>
                </a:solidFill>
              </a:rPr>
              <a:t>不同于DCN中只在Embedding阶段将拼音编码与字符编码相组合，我们将该过程在每一次的Transformer encoder中进行重复。</a:t>
            </a:r>
            <a:endParaRPr lang="zh-CN" altLang="en-US" b="1">
              <a:solidFill>
                <a:schemeClr val="bg1"/>
              </a:solidFill>
            </a:endParaRPr>
          </a:p>
        </p:txBody>
      </p:sp>
      <p:pic>
        <p:nvPicPr>
          <p:cNvPr id="10" name="334E55B0-647D-440b-865C-3EC943EB4CBC-1" descr="/private/var/folders/5n/lfdcwxv91r50cjbd5tfkmt8h0000gn/T/com.kingsoft.wpsoffice.mac/wpsoffice.Doygikwpsoffice"/>
          <p:cNvPicPr preferRelativeResize="0">
            <a:picLocks noChangeAspect="1"/>
          </p:cNvPicPr>
          <p:nvPr/>
        </p:nvPicPr>
        <p:blipFill>
          <a:blip r:embed="rId1"/>
          <a:stretch>
            <a:fillRect/>
          </a:stretch>
        </p:blipFill>
        <p:spPr>
          <a:xfrm>
            <a:off x="2927350" y="2559685"/>
            <a:ext cx="5394960" cy="454660"/>
          </a:xfrm>
          <a:prstGeom prst="rect">
            <a:avLst/>
          </a:prstGeom>
        </p:spPr>
      </p:pic>
      <p:pic>
        <p:nvPicPr>
          <p:cNvPr id="11" name="334E55B0-647D-440b-865C-3EC943EB4CBC-2" descr="wpsoffice"/>
          <p:cNvPicPr>
            <a:picLocks noChangeAspect="1"/>
          </p:cNvPicPr>
          <p:nvPr/>
        </p:nvPicPr>
        <p:blipFill>
          <a:blip r:embed="rId2"/>
          <a:stretch>
            <a:fillRect/>
          </a:stretch>
        </p:blipFill>
        <p:spPr>
          <a:xfrm>
            <a:off x="4223385" y="3501390"/>
            <a:ext cx="2671445" cy="462915"/>
          </a:xfrm>
          <a:prstGeom prst="rect">
            <a:avLst/>
          </a:prstGeom>
        </p:spPr>
      </p:pic>
      <mc:AlternateContent xmlns:mc="http://schemas.openxmlformats.org/markup-compatibility/2006">
        <mc:Choice xmlns:a14="http://schemas.microsoft.com/office/drawing/2010/main" Requires="a14">
          <p:sp>
            <p:nvSpPr>
              <p:cNvPr id="12" name="文本框 11"/>
              <p:cNvSpPr txBox="1"/>
              <p:nvPr/>
            </p:nvSpPr>
            <p:spPr>
              <a:xfrm>
                <a:off x="1415415" y="4451350"/>
                <a:ext cx="4286250" cy="368300"/>
              </a:xfrm>
              <a:prstGeom prst="rect">
                <a:avLst/>
              </a:prstGeom>
              <a:noFill/>
            </p:spPr>
            <p:txBody>
              <a:bodyPr wrap="none" rtlCol="0">
                <a:spAutoFit/>
              </a:bodyPr>
              <a:p>
                <a:pPr algn="l"/>
                <a:r>
                  <a:rPr lang="zh-CN" altLang="en-US">
                    <a:solidFill>
                      <a:schemeClr val="bg1"/>
                    </a:solidFill>
                  </a:rPr>
                  <a:t>其中</a:t>
                </a:r>
                <a14:m>
                  <m:oMath xmlns:m="http://schemas.openxmlformats.org/officeDocument/2006/math">
                    <m:sSub>
                      <m:sSubPr>
                        <m:ctrlPr>
                          <a:rPr lang="en-US" altLang="zh-CN" i="1">
                            <a:solidFill>
                              <a:schemeClr val="bg1"/>
                            </a:solidFill>
                            <a:latin typeface="DejaVu Math TeX Gyre" panose="02000503000000000000" charset="0"/>
                            <a:cs typeface="DejaVu Math TeX Gyre" panose="02000503000000000000" charset="0"/>
                          </a:rPr>
                        </m:ctrlPr>
                      </m:sSubPr>
                      <m:e>
                        <m:r>
                          <a:rPr lang="en-US" altLang="zh-CN" i="1">
                            <a:solidFill>
                              <a:schemeClr val="bg1"/>
                            </a:solidFill>
                            <a:latin typeface="DejaVu Math TeX Gyre" panose="02000503000000000000" charset="0"/>
                            <a:cs typeface="DejaVu Math TeX Gyre" panose="02000503000000000000" charset="0"/>
                          </a:rPr>
                          <m:t>𝑐</m:t>
                        </m:r>
                      </m:e>
                      <m:sub>
                        <m:r>
                          <a:rPr lang="en-US" altLang="zh-CN" i="1">
                            <a:solidFill>
                              <a:schemeClr val="bg1"/>
                            </a:solidFill>
                            <a:latin typeface="DejaVu Math TeX Gyre" panose="02000503000000000000" charset="0"/>
                            <a:cs typeface="DejaVu Math TeX Gyre" panose="02000503000000000000" charset="0"/>
                          </a:rPr>
                          <m:t>𝑖</m:t>
                        </m:r>
                      </m:sub>
                    </m:sSub>
                  </m:oMath>
                </a14:m>
                <a:r>
                  <a:rPr lang="zh-CN" altLang="en-US">
                    <a:solidFill>
                      <a:schemeClr val="bg1"/>
                    </a:solidFill>
                  </a:rPr>
                  <a:t>是拼音编码，而</a:t>
                </a:r>
                <a14:m>
                  <m:oMath xmlns:m="http://schemas.openxmlformats.org/officeDocument/2006/math">
                    <m:sSub>
                      <m:sSubPr>
                        <m:ctrlPr>
                          <a:rPr lang="en-US" altLang="zh-CN" i="1">
                            <a:solidFill>
                              <a:schemeClr val="bg1"/>
                            </a:solidFill>
                            <a:latin typeface="DejaVu Math TeX Gyre" panose="02000503000000000000" charset="0"/>
                            <a:cs typeface="DejaVu Math TeX Gyre" panose="02000503000000000000" charset="0"/>
                          </a:rPr>
                        </m:ctrlPr>
                      </m:sSubPr>
                      <m:e>
                        <m:r>
                          <a:rPr lang="en-US" altLang="zh-CN" i="1">
                            <a:solidFill>
                              <a:schemeClr val="bg1"/>
                            </a:solidFill>
                            <a:latin typeface="DejaVu Math TeX Gyre" panose="02000503000000000000" charset="0"/>
                            <a:cs typeface="DejaVu Math TeX Gyre" panose="02000503000000000000" charset="0"/>
                          </a:rPr>
                          <m:t>ℎ</m:t>
                        </m:r>
                      </m:e>
                      <m:sub>
                        <m:r>
                          <a:rPr lang="en-US" altLang="zh-CN" i="1">
                            <a:solidFill>
                              <a:schemeClr val="bg1"/>
                            </a:solidFill>
                            <a:latin typeface="DejaVu Math TeX Gyre" panose="02000503000000000000" charset="0"/>
                            <a:cs typeface="DejaVu Math TeX Gyre" panose="02000503000000000000" charset="0"/>
                          </a:rPr>
                          <m:t>𝑖</m:t>
                        </m:r>
                      </m:sub>
                    </m:sSub>
                  </m:oMath>
                </a14:m>
                <a:r>
                  <a:rPr lang="zh-CN" altLang="en-US">
                    <a:solidFill>
                      <a:schemeClr val="bg1"/>
                    </a:solidFill>
                  </a:rPr>
                  <a:t>则是字符的编码</a:t>
                </a:r>
                <a:endParaRPr lang="zh-CN" altLang="en-US">
                  <a:solidFill>
                    <a:schemeClr val="bg1"/>
                  </a:solidFill>
                </a:endParaRPr>
              </a:p>
            </p:txBody>
          </p:sp>
        </mc:Choice>
        <mc:Fallback>
          <p:sp>
            <p:nvSpPr>
              <p:cNvPr id="12" name="文本框 11"/>
              <p:cNvSpPr txBox="1">
                <a:spLocks noRot="1" noChangeAspect="1" noMove="1" noResize="1" noEditPoints="1" noAdjustHandles="1" noChangeArrowheads="1" noChangeShapeType="1" noTextEdit="1"/>
              </p:cNvSpPr>
              <p:nvPr/>
            </p:nvSpPr>
            <p:spPr>
              <a:xfrm>
                <a:off x="1415415" y="4451350"/>
                <a:ext cx="4286250" cy="368300"/>
              </a:xfrm>
              <a:prstGeom prst="rect">
                <a:avLst/>
              </a:prstGeom>
              <a:blipFill rotWithShape="1">
                <a:blip r:embed="rId3"/>
                <a:stretch>
                  <a:fillRect r="-578"/>
                </a:stretch>
              </a:blipFill>
            </p:spPr>
            <p:txBody>
              <a:bodyPr/>
              <a:lstStyle/>
              <a:p>
                <a:r>
                  <a:rPr lang="zh-CN" alt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 name="Shape 191"/>
          <p:cNvSpPr/>
          <p:nvPr/>
        </p:nvSpPr>
        <p:spPr>
          <a:xfrm>
            <a:off x="263352" y="298817"/>
            <a:ext cx="10225136" cy="459105"/>
          </a:xfrm>
          <a:prstGeom prst="rect">
            <a:avLst/>
          </a:prstGeom>
          <a:ln w="12700">
            <a:miter lim="400000"/>
          </a:ln>
        </p:spPr>
        <p:txBody>
          <a:bodyPr wrap="square" lIns="45719" tIns="45719" rIns="45719" bIns="45719">
            <a:spAutoFit/>
          </a:bodyPr>
          <a:lstStyle/>
          <a:p>
            <a:pP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多轮纠错方法</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pic>
        <p:nvPicPr>
          <p:cNvPr id="4" name="图片 3"/>
          <p:cNvPicPr>
            <a:picLocks noChangeAspect="1"/>
          </p:cNvPicPr>
          <p:nvPr/>
        </p:nvPicPr>
        <p:blipFill>
          <a:blip r:embed="rId1"/>
          <a:stretch>
            <a:fillRect/>
          </a:stretch>
        </p:blipFill>
        <p:spPr>
          <a:xfrm>
            <a:off x="479425" y="981075"/>
            <a:ext cx="5104130" cy="5541645"/>
          </a:xfrm>
          <a:prstGeom prst="rect">
            <a:avLst/>
          </a:prstGeom>
        </p:spPr>
      </p:pic>
      <p:sp>
        <p:nvSpPr>
          <p:cNvPr id="5" name="文本框 4"/>
          <p:cNvSpPr txBox="1"/>
          <p:nvPr/>
        </p:nvSpPr>
        <p:spPr>
          <a:xfrm>
            <a:off x="6096000" y="981075"/>
            <a:ext cx="5153660" cy="922020"/>
          </a:xfrm>
          <a:prstGeom prst="rect">
            <a:avLst/>
          </a:prstGeom>
          <a:noFill/>
        </p:spPr>
        <p:txBody>
          <a:bodyPr wrap="square" rtlCol="0">
            <a:spAutoFit/>
          </a:bodyPr>
          <a:p>
            <a:r>
              <a:rPr lang="en-US" altLang="zh-CN">
                <a:solidFill>
                  <a:schemeClr val="bg1"/>
                </a:solidFill>
              </a:rPr>
              <a:t>1. </a:t>
            </a:r>
            <a:r>
              <a:rPr lang="zh-CN" altLang="en-US">
                <a:solidFill>
                  <a:schemeClr val="bg1"/>
                </a:solidFill>
              </a:rPr>
              <a:t>解决同一句话存在多个错误的问题一直是一项重要的挑战。其原因是存在错误的上下文会对预测产生影响。</a:t>
            </a:r>
            <a:endParaRPr lang="zh-CN" altLang="en-US">
              <a:solidFill>
                <a:schemeClr val="bg1"/>
              </a:solidFill>
            </a:endParaRPr>
          </a:p>
        </p:txBody>
      </p:sp>
      <p:sp>
        <p:nvSpPr>
          <p:cNvPr id="6" name="文本框 5"/>
          <p:cNvSpPr txBox="1"/>
          <p:nvPr/>
        </p:nvSpPr>
        <p:spPr>
          <a:xfrm>
            <a:off x="6096000" y="2421255"/>
            <a:ext cx="5103495" cy="645160"/>
          </a:xfrm>
          <a:prstGeom prst="rect">
            <a:avLst/>
          </a:prstGeom>
          <a:noFill/>
        </p:spPr>
        <p:txBody>
          <a:bodyPr wrap="square" rtlCol="0" anchor="t">
            <a:spAutoFit/>
          </a:bodyPr>
          <a:p>
            <a:r>
              <a:rPr lang="en-US" altLang="zh-CN">
                <a:solidFill>
                  <a:schemeClr val="bg1"/>
                </a:solidFill>
              </a:rPr>
              <a:t>2. </a:t>
            </a:r>
            <a:r>
              <a:rPr lang="zh-CN" altLang="en-US">
                <a:solidFill>
                  <a:schemeClr val="bg1"/>
                </a:solidFill>
              </a:rPr>
              <a:t>在模型预测阶段，我们每次只选取预测错误概率最高的字。</a:t>
            </a:r>
            <a:endParaRPr lang="zh-CN" altLang="en-US">
              <a:solidFill>
                <a:schemeClr val="bg1"/>
              </a:solidFill>
            </a:endParaRPr>
          </a:p>
        </p:txBody>
      </p:sp>
      <p:sp>
        <p:nvSpPr>
          <p:cNvPr id="7" name="文本框 6"/>
          <p:cNvSpPr txBox="1"/>
          <p:nvPr/>
        </p:nvSpPr>
        <p:spPr>
          <a:xfrm>
            <a:off x="6096000" y="3789045"/>
            <a:ext cx="4912995" cy="368300"/>
          </a:xfrm>
          <a:prstGeom prst="rect">
            <a:avLst/>
          </a:prstGeom>
          <a:noFill/>
        </p:spPr>
        <p:txBody>
          <a:bodyPr wrap="square" rtlCol="0" anchor="t">
            <a:spAutoFit/>
          </a:bodyPr>
          <a:p>
            <a:r>
              <a:rPr lang="en-US" altLang="zh-CN">
                <a:solidFill>
                  <a:schemeClr val="bg1"/>
                </a:solidFill>
              </a:rPr>
              <a:t>3. </a:t>
            </a:r>
            <a:r>
              <a:rPr lang="zh-CN" altLang="en-US">
                <a:solidFill>
                  <a:schemeClr val="bg1"/>
                </a:solidFill>
              </a:rPr>
              <a:t>将其更正后放回原句。</a:t>
            </a:r>
            <a:endParaRPr lang="zh-CN" altLang="en-US">
              <a:solidFill>
                <a:schemeClr val="bg1"/>
              </a:solidFill>
            </a:endParaRPr>
          </a:p>
        </p:txBody>
      </p:sp>
      <p:sp>
        <p:nvSpPr>
          <p:cNvPr id="8" name="文本框 7"/>
          <p:cNvSpPr txBox="1"/>
          <p:nvPr/>
        </p:nvSpPr>
        <p:spPr>
          <a:xfrm>
            <a:off x="6096000" y="4941570"/>
            <a:ext cx="5028565" cy="922020"/>
          </a:xfrm>
          <a:prstGeom prst="rect">
            <a:avLst/>
          </a:prstGeom>
          <a:noFill/>
        </p:spPr>
        <p:txBody>
          <a:bodyPr wrap="square" rtlCol="0">
            <a:spAutoFit/>
          </a:bodyPr>
          <a:p>
            <a:r>
              <a:rPr lang="en-US" altLang="zh-CN">
                <a:solidFill>
                  <a:schemeClr val="bg1"/>
                </a:solidFill>
                <a:sym typeface="+mn-ea"/>
              </a:rPr>
              <a:t>4. </a:t>
            </a:r>
            <a:r>
              <a:rPr lang="zh-CN" altLang="en-US">
                <a:solidFill>
                  <a:schemeClr val="bg1"/>
                </a:solidFill>
                <a:sym typeface="+mn-ea"/>
              </a:rPr>
              <a:t>再进行第二轮的纠错，直到不再出现新的错误的句子</a:t>
            </a:r>
            <a:endParaRPr lang="zh-CN" altLang="en-US">
              <a:solidFill>
                <a:schemeClr val="bg1"/>
              </a:solidFill>
            </a:endParaRPr>
          </a:p>
          <a:p>
            <a:endParaRPr lang="zh-CN" altLang="en-US"/>
          </a:p>
        </p:txBody>
      </p:sp>
      <p:sp>
        <p:nvSpPr>
          <p:cNvPr id="9" name="文本框 8"/>
          <p:cNvSpPr txBox="1"/>
          <p:nvPr/>
        </p:nvSpPr>
        <p:spPr>
          <a:xfrm>
            <a:off x="2319655" y="522605"/>
            <a:ext cx="309880" cy="368300"/>
          </a:xfrm>
          <a:prstGeom prst="rect">
            <a:avLst/>
          </a:prstGeom>
          <a:noFill/>
        </p:spPr>
        <p:txBody>
          <a:bodyPr wrap="none" rtlCol="0">
            <a:spAutoFit/>
          </a:bodyPr>
          <a:p>
            <a:endParaRPr lang="zh-CN" altLang="en-US"/>
          </a:p>
        </p:txBody>
      </p:sp>
    </p:spTree>
  </p:cSld>
  <p:clrMapOvr>
    <a:masterClrMapping/>
  </p:clrMapOvr>
</p:sld>
</file>

<file path=ppt/tags/tag1.xml><?xml version="1.0" encoding="utf-8"?>
<p:tagLst xmlns:p="http://schemas.openxmlformats.org/presentationml/2006/main">
  <p:tag name="KSO_WM_UNIT_TABLE_BEAUTIFY" val="smartTable{6e8fcda6-97a9-42e5-86d4-29839989e0ad}"/>
</p:tagLst>
</file>

<file path=ppt/tags/tag11.xml><?xml version="1.0" encoding="utf-8"?>
<p:tagLst xmlns:p="http://schemas.openxmlformats.org/presentationml/2006/main">
  <p:tag name="ISLIDE.GUIDESSETTING" val="{&quot;Id&quot;:&quot;GuidesStyle_Narrow&quot;,&quot;Name&quot;:&quot;GuidesStyle_Narrow&quot;,&quot;Kind&quot;:&quot;System&quot;,&quot;OldGuidesSetting&quot;:{&quot;HeaderHeight&quot;:10.0,&quot;FooterHeight&quot;:5.0,&quot;SideMargin&quot;:2.5,&quot;TopMargin&quot;:0.0,&quot;BottomMargin&quot;:0.0,&quot;IntervalMargin&quot;:1.0}}"/>
</p:tagLst>
</file>

<file path=ppt/tags/tag2.xml><?xml version="1.0" encoding="utf-8"?>
<p:tagLst xmlns:p="http://schemas.openxmlformats.org/presentationml/2006/main">
  <p:tag name="KSO_WM_UNIT_TABLE_BEAUTIFY" val="smartTable{214c8514-34e9-4516-92bc-66992b031daa}"/>
</p:tagLst>
</file>

<file path=ppt/tags/tag3.xml><?xml version="1.0" encoding="utf-8"?>
<p:tagLst xmlns:p="http://schemas.openxmlformats.org/presentationml/2006/main">
  <p:tag name="KSO_WM_UNIT_TABLE_BEAUTIFY" val="smartTable{eec5b9d3-40fa-459b-9308-57fd514bf4e1}"/>
  <p:tag name="TABLE_ENDDRAG_ORIGIN_RECT" val="775*284"/>
  <p:tag name="TABLE_ENDDRAG_RECT" val="105*150*775*284"/>
</p:tagLst>
</file>

<file path=ppt/tags/tag4.xml><?xml version="1.0" encoding="utf-8"?>
<p:tagLst xmlns:p="http://schemas.openxmlformats.org/presentationml/2006/main">
  <p:tag name="KSO_WM_UNIT_TABLE_BEAUTIFY" val="smartTable{7e85d394-cd75-4f2d-88d4-4a5b793c3a33}"/>
  <p:tag name="TABLE_ENDDRAG_ORIGIN_RECT" val="748*164"/>
  <p:tag name="TABLE_ENDDRAG_RECT" val="67*150*748*164"/>
</p:tagLst>
</file>

<file path=ppt/tags/tag5.xml><?xml version="1.0" encoding="utf-8"?>
<p:tagLst xmlns:p="http://schemas.openxmlformats.org/presentationml/2006/main">
  <p:tag name="KSO_WM_UNIT_TABLE_BEAUTIFY" val="smartTable{add65484-01a6-4100-a1df-24ba1768e2ab}"/>
  <p:tag name="TABLE_ENDDRAG_ORIGIN_RECT" val="782*87"/>
  <p:tag name="TABLE_ENDDRAG_RECT" val="77*190*782*87"/>
</p:tagLst>
</file>

<file path=ppt/tags/tag6.xml><?xml version="1.0" encoding="utf-8"?>
<p:tagLst xmlns:p="http://schemas.openxmlformats.org/presentationml/2006/main">
  <p:tag name="KSO_WM_UNIT_TABLE_BEAUTIFY" val="smartTable{345495e6-a236-447c-9cbf-59fa381b9e0a}"/>
</p:tagLst>
</file>

<file path=ppt/tags/tag7.xml><?xml version="1.0" encoding="utf-8"?>
<p:tagLst xmlns:p="http://schemas.openxmlformats.org/presentationml/2006/main">
  <p:tag name="KSO_WM_UNIT_TABLE_BEAUTIFY" val="smartTable{345495e6-a236-447c-9cbf-59fa381b9e0a}"/>
</p:tagLst>
</file>

<file path=ppt/tags/tag8.xml><?xml version="1.0" encoding="utf-8"?>
<p:tagLst xmlns:p="http://schemas.openxmlformats.org/presentationml/2006/main">
  <p:tag name="KSO_WM_UNIT_TABLE_BEAUTIFY" val="smartTable{21b8cae2-3b6b-42b9-8688-e5c2401860d0}"/>
</p:tagLst>
</file>

<file path=ppt/tags/tag9.xml><?xml version="1.0" encoding="utf-8"?>
<p:tagLst xmlns:p="http://schemas.openxmlformats.org/presentationml/2006/main">
  <p:tag name="KSO_WM_UNIT_TABLE_BEAUTIFY" val="smartTable{acedbed6-156b-48ff-8a27-890338bd91be}"/>
  <p:tag name="TABLE_ENDDRAG_ORIGIN_RECT" val="844*360"/>
  <p:tag name="TABLE_ENDDRAG_RECT" val="46*85*844*360"/>
</p:tagLst>
</file>

<file path=ppt/theme/theme1.xml><?xml version="1.0" encoding="utf-8"?>
<a:theme xmlns:a="http://schemas.openxmlformats.org/drawingml/2006/main" name="达观PPT母版_2022">
  <a:themeElements>
    <a:clrScheme name="自定义 1">
      <a:dk1>
        <a:srgbClr val="525F72"/>
      </a:dk1>
      <a:lt1>
        <a:srgbClr val="FFFFFF"/>
      </a:lt1>
      <a:dk2>
        <a:srgbClr val="FFFFFF"/>
      </a:dk2>
      <a:lt2>
        <a:srgbClr val="0F1423"/>
      </a:lt2>
      <a:accent1>
        <a:srgbClr val="2663DE"/>
      </a:accent1>
      <a:accent2>
        <a:srgbClr val="29DAFB"/>
      </a:accent2>
      <a:accent3>
        <a:srgbClr val="5988E6"/>
      </a:accent3>
      <a:accent4>
        <a:srgbClr val="18BDD3"/>
      </a:accent4>
      <a:accent5>
        <a:srgbClr val="118FFF"/>
      </a:accent5>
      <a:accent6>
        <a:srgbClr val="0950F9"/>
      </a:accent6>
      <a:hlink>
        <a:srgbClr val="0563C1"/>
      </a:hlink>
      <a:folHlink>
        <a:srgbClr val="954D72"/>
      </a:folHlink>
    </a:clrScheme>
    <a:fontScheme name="达观2022PPT 母版样式2">
      <a:majorFont>
        <a:latin typeface="Roboto"/>
        <a:ea typeface="微软雅黑"/>
        <a:cs typeface=""/>
      </a:majorFont>
      <a:minorFont>
        <a:latin typeface="Roboto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334E55B0-647D-440b-865C-3EC943EB4CBC-1">
      <extobjdata type="334E55B0-647D-440b-865C-3EC943EB4CBC" data="ewoJIkltZ1NldHRpbmdKc29uIiA6ICJ7XCJkcGlcIjpcIjYwMFwiLFwiZm9ybWF0XCI6XCJQTkdcIixcInRyYW5zcGFyZW50XCI6dHJ1ZSxcImF1dG9cIjpmYWxzZX0iLAoJIkxhdGV4IiA6ICJlMXhqYjJ4dmNudDNhR2wwWlgwa1kxOXBJRDBnUTI5dWRpaHdYM3RwTFRGOUxDQndYMmtzSUM0dUxpd2djRjk3YVNzeGZTa2tmUT09IiwKCSJMYXRleEltZ0Jhc2U2NCIgOiAiaVZCT1J3MEtHZ29BQUFBTlNVaEVVZ0FBQTlnQUFBQlRCQU1BQUFDV203TEVBQUFBTUZCTVZFWC8vLy8vLy8vLy8vLy8vLy8vLy8vLy8vLy8vLy8vLy8vLy8vLy8vLy8vLy8vLy8vLy8vLy8vLy8vLy8vLy8vLzlPcjdoQUFBQUFEM1JTVGxNQUVIYXIzZSs3SW1ZeWlVVE5tVlI5aHVmaEFBQUFDWEJJV1hNQUFBN0VBQUFPeEFHVkt3NGJBQUFVRTBsRVFWUjRBZTFkYjRoc3lWVy9QZjk3NXMyZjFVMENHdXhaWWlJQlpVWkJnaWoyeFBkZWpDajBpKzZZWkxQa2p1d3VpaGg3eEYxQkJMc0Z5U2VsQjhUMVF5THp2b1NBQ0QwZjFrVWlTMCtTTlFGZDZDY1NKUnJwUVNTaUVHYVNuWGthZDNiTDM2bXFVMy91cmU2dW5yNDlPek83OWFGdjNhbzZ2M051bmFwelRsWGQ3azZTbTVCV2Z2NG1QTVdFbnVHNTVvU0EzeVRZM2tmZkpNYlhnZTNNdytzZ1piU00wMkl2dXUxYnIyR3A5c1diOU5EMTEyN1MweFQrTE0rZHJoV09PUWh3L3IrZlRzKys4bjdkNUM4SE5SMjk3cFpvams3MEZxSW9pdzllNXROK0t4VXlmVmd5WFQ0dGxuZjEvNHJGdTNGb3grZVg5MGp6UFdqNjdLbC9mRnFJVHhEWDl1dUY4bDRVTzRYaTNUeXdSYkY1V1E5VnJrUFYvMHB1NHdmcTRrR1NMSWczQ21YZEVaZnJrZ29WL25MQWF0KzVIRDRKNmZyaGdXSzJWTU9rUGhiZkxwSjFLZjNmSXVGdUpGYmpzcFlyYlNGZTNlVXVuQmFiUzBKczhXMFIxMXZpc0FpWUc0MHhWV3lYOSsyckY0UTQzN08xMWUvc0M3TGx4YVdXTUVPcE9OQ2JocFJlU2d5N2lOaHMzZW02R1pFS2NlUVVqSnN0aVdMRHZYSGx1WnIwcmN1dzR5VTQ3Sjl6bjc4TTVSY2FVRTBYR3dHNHN0NmcvTXhsK0xwblljVFh2RTdyQ1ZIb01udS9XS2ZneVhwemJsWUtYZ0dGZXFZTW03M3BWelJFc1hhM1hxaWQ4R1c5UVhlMXM0ay96RDVXWFJrbXQwU2hnNnhjN05ESkNIdHpiamU4eUdrU3p6VXZSTTVYVElsQ25leWMrTzRrSkw5eG1CVnhiOExQOUJ5MnpueVBuU1JZWmhmSnRuSkpLOGdKOTlURTRhY0x0YWNCY1VzMUlmS0hqemt2SHFDTUw5b1E5K01idjRWYkxva0pINGJNd1lyblZaRVdlaUJaZTN0TEpXNElpd2wzMUFiV1hYbEpDbFZQT2NRaHovUHRrcVFlbUhjRmRndnRud1NpcDI2Umk0QmxjU243Z0FYMnlwc0YxWnBzY0RNRFpXY1cyZlNrOVZjTGZON1ZRRkJRSVB3TmdtcUVKbDV4endjckh2SVQ5U0pQSkR2aXBEaUJielRTakpqa21UWXRza05uRk4zL0tiQlQyN2wxZklIZ053cHEydDNlS3Izbjd0bUhmcWpBNTV1R3NrTjZyZm5MYk9KNyt3K1k3OG96VDM1ZDVrdmYrdHV6MjAwdXhuWGxtYk9mNU5zZmZJSnpYVC9zZUQ2OXZTZXJQcDArK1hsdVUrQjEwdmhXMU1JNUxRaGgwQmR3UEhWWGlGODFCV05uR2xEMlRnQWxmZUFXcmlpK0g5QmwxVE4xMmwzcUNWRnpEMGZMWGR4dnFsWlkwdWxjNGgrWExvcHQ4WEF0U1VydkZZOEw4YU11bjBMeWs4YTNRaGJQQ2VIeW5zWmZTTVdIMTVMeTU4U0JaVGhtcmdwbGg5RCtIZG93YVNVVnY3aWJmQStyZGZwMGIxR2FtNDB6VFBDL2NpeFA1L1hkQmZZS0NBYTB5Y0IySEQ4QlFXNThBdTg4NGJYWlB4V2ZUNERzVmhtTzQyUW1qVzlsbXdBbndmc2JtRGNmazV4NmdiV1NGV0dVWEFtNkhucVdPVjhYbnlUUVo0VUswVnNmU1pJVVcvYlRjdHNlWHYrQlpsbW1GeDVZczEzQndRWmVqZEFONkZKR1BEZ0hwQ254RDdnclB2eWNOTDU5bEVsd01vWnhRM2Qyc2h6WUJiRXlqSkxEZ2Nmd05YQkxuM2FYVXFYVzlBaExNd1RZOWE5S1ZsV3pYSmlsRUw2bTNRS1VyU08vT1c4OHpTSGVoUHAzMjI4UTlXSitYMTZDWHZ4ajB2aFdza2x3cXVvemlXV2VRcitkaGhaTFZvZ1JjclRLRHNWbkxnUTBzNm51VzNLZmZvVk1RVSs4Y1V1Zml4N3pHRXg2MUk2UFVGcm00SFRXTWZTWXl5ZjBuckw0QzJXL1lWbzB1TXR5blB5azhhMXNrK0RVd3lTaVZOZHpjRDcxQXg3TFhlVktuL21iZm1rMzIzWWZ5dDdLRm1idWUwWlhzNEwyMVdoQUoxWHhlblZITmR5WHBjaVg2UTBGV0hYMURqTEdwaDROcXp6RlpmdmVnd1FtM0d6YjFZY09Oc1VsK25QUytGYVFTWERhVU4yQjl3bDJKQ05reURmMlRlOUFmWitVVzdHMzBmQitYeVJaZ2NYWm9XNkI3SHFTVkVpWk1OTHNTeXI4dXRvY2JZb2lHbE5qRTROVDc4STEySGxMR0pyUjlJTGpnYnlEaVFndDgxWGRoVDRualcrRm1nU25ZN1haMkdQdjFrQlA3VnFXdVZ3SDlYMVM5b1VVMGhuM2VnNUhGMnhZYnBpUTk1S2t0WU9hMUpyL0JqZllwMUdBQ1kwMmxDb2NEWFFFK1hLZGxzZzRZTlRRd0tDMHdYWkIzWTc5T1dsOEsrQkVPTzNMdm9LYmt4Rk5rblNHQk5EVFVFU2ZsUDNwQXdyRzNValpQb25KWWFZYVZhMUk0OXR0U21QTmE0UmtuNVV0WGZZc0d5Qk1YMDNZY3JmR2wya2lvNUVlRVVtTHFRM0g4VEtUeHJmU1RZUlRRODRDZE9taFlsUXgvaTRwZDMvRk1yOUFqbzY4MkJyM0ljZDdMS3dYT0dVeXlHUldvSFpEQjNVcDJ2UUExNDVnSDFQbUtMM05HV28yUTBNV2o3Qk9OMGlnUHBLWkpQa3NiYlVNVGFVdXNlbWJ4c2J2aTV5dEdKdlR1MS9MUWliSnF2UjlOZE1wQytLTUg3ZkJiakZQRlZVQ2N6SE1aWGJOTXA4aU1QQ1QxZ3ZHMnF6MWUzcGxWWlk2NzdIcU1TcE9sQkE5TndhVEh2L1lUdWUyMFR0Q3U4MElxVjh3NHlUWWVHejhJR3FvY0Z4T1M2RXY4cTNTSklKYXpBbno5Kzh5Ynhzb2M4bG9WK2lNYlcwZlFsaHh3NWZtODhOa2tid3RsbXlIVE5IVlVmZVVqTFJTTy81NGY3MHFWSHd1Q1k1M2NFSDh3ZFJWRXlGQ0dLb2JrcjVwQmtlNDRiajRZZFJRNlppY3NBV2RpNWRwWmtQWjhIS0Jxdm9RVllWa2RNdXdmMjFucUZ0aDh0Q3E1WXNSZDVvczBjNTh4YWlJRnRZcTJKSVZHQnc2dEVERXJpZXFwK3puRDBCZXN5T2l6cnNIMkZZellZQmhuOG04NjYrL0JvblhNNlhlN1ZqNEh0S3dteEU0TFg0c0ExYjZ2VDlPM1o0MTFhdGtKamQ0K1dxS0tkTlJXMXBlMlNnM3BHeG4xZ1ZJV3picWxpc212YmQ2YklONHFOZnhQWWl6VHhnbWJhcGNQY3NEY2FHTzNVanY0cjVxdGpUTW8xQVFMMjRQVVRaaFhSUmZ5VEhLWnlTbldSUGdhUEFxcGszVm1VYUdwOXpLd0RnNE5DVW1NLytmSm51aERDM1pqVzZDQ05ERmxxbkEyTkJTOTZ4bmh2VjFJRmJOUkZXUkhORjIzUVpVQUhmQTIzYm9MVE9mZjMrWEtnZWs2ZTNiNzBmY3NENmdpYXk2S1A0dzNIeDlKS2ZWN1BuRGp6LytZM3Y3L1pSTllmTjZudGU0SmJSYmVpOEFzc0xkanFDSkp4NmF3WmZvbFhxTnRlNjdiL29PdjFtM3kwaU93SFBLeHZoZ3JyQUxoaUFnU0w0b1J0bmo0T2M1RGlxSjVKUlRObUVHbFEyTnlDMG5Wc0FnNWlQVzBjemVDdEJzUE5DRjJFWlJlOWp5dnNHeE8rYWo4dE1vUnVHNmJvMUwxWVplVS93YVcwN1plS0pOVFVKN2FYdVdmSGd1UnRuajRBK1h3RzBSeVNsZTJXVEdBV3JpVjVmWm1IbHlnanNCRE5vM2tjbm5pMm1yZkMyc2wvSFRMVTliUEJ4QVBjZCtPZWV6SzlaMFU5U2dlY1ZkWXBROURuNmNGTndxa3RNb3lqNU5HclRDTFQ3QkNvV1VQVysrYzRtSGNiWlllK3hyUVhmQzBuVGRBMHlNQXJQK1h1WFF6NHZHaVF5RGhtZnpxc2VBTVFkY1k1UTlEdjRBMW9HcVNFNmpLYnZEY3lyQWNJd2lzdEtIZWZwbE03RDJ2ZlZCeXEweDRaa01YdDFZZE14bTY0MFR1UTRsOEp5eW5XVTJHTEFCeU1zUktvbFI5amo0SVo3OXl5STV4U3ViMXRrWVFXYkc5R2M5Y2cwbW9nbVZIT0tLc2RIZ2EvSzBnYWJkYzhXR2JSZ3ZIRmtEWWRVSnhxdE5EZGx6VzFCWnpacUx0a2V1Q1FaZFlwUTlEdjRnM3ZtNlNFNmpLUHNoTGJPTjNjeXp6SlRFbjJmVHdpZUEyejVrUkk4djJZRmRXWE5zUTJoTThpMXVUUkdtT09JNzR3dmF6b0NoU25BMUd6VTFqNXhKQjF3amxEMFcvZ0RXK2FwWVR2SEtyc0JkOXdKOXN2VE1rK3Q1L2treXlubDJON1NwVXJLTElZOHZZbmZ0d0ZITW5CdDJrcU1JZzJOTjF5d1laMzhzM3VEVzh1bzRkdlNXSGgwdmJuL0phOVR2SmtMWlkrSDM0eHNzaitVVXIydzY5V3JuQTZsUy9ieDdxaWFhTDBnSEhkZ25tZjVuQ2lqSG1ta3VuTFBOd1BlUWkybmFhbC9TaFdmUkNTMUlpQmVWSkZVYnJjMFk0UDJNVzNiQ094Z0x0ZC93VHZHSytGbkdISFNOVVBaWStJTjQ1K3BpT2NVcnU0TytnbEkyTTZ3ZWZUVUovNUxjZE5wSDFVSmt6N01weW44OWc0dFRSK3VFUGI1VkZnTHowUVJsTmFXdDdwNkU0VU1SM0hRT0diaGlXOHNpV1A0ZFhZZXNqTTlLdGMya2F3WVFFNGF1RWNvZUN6L0VzMjlaTEtkNFpkT2JLc2RPNEtOWjErL2pyUkRmUHZZVnFtOEZvdWZjK3Iwa21xWjl5K0ZMSm5kTjFqamI0ZWg3OHIvemZLUnR4MDc5aUZIOGQ5QzgwK3g5N1o3b2phYWVkZmRNR2JoR0tMdkNjYVNNSWJZSUpCNC93TEovVVN5bmVHWFRPMmdOcDlQQmU3K1pMTUQ4eldXbVRIK3ArdFhRZHVoQnBuTEdMTHprOXRnRHJzWm1sNDZya09NMU5MSmtCeGExNVRkTmtpVzdIVHhqamI3RXdzaFZkb0FVckxLdExYcWg4cjZzSHZ3Um9leXg4QWR6ejlUR2NvcFhkZzhCczMzWmg5ak5wODFrQm4wOGErZFJSb3JvMjZycmxCVlYvZEJTZys4bTMxVk1IcEhhbGk2RklUdEVWcjYxZ1d0cTNQTXRhWjVscTdtTTlRQlBXUzdmYmxMK29MWkx0R1pjNmVyUUphZnNsNTQ2eUxTTHdNOFRsZi9wNndibXp6KzF4M20zT0U4VXdVa0N4U3U3anA1RkpMREYvQkZ2dzd1MWRtamUyUjYxdFNQbEdzNzVzeUs4NWY1OUFmaUNqMHAycTJ6VjJoblFOMUc5ZjQvYnNFVEhXNm9FbjRqQzFzd05NaW12NEJCMHlLR1NVT1FPSTlOMFcvWEpaNVVOMDJMaUIwMHlIRDlBdENHTVlZRzhCdElwRGhBTjU2UkVpbGMyalhqMHhJbDUrbElOMzVTcUhlSDMzN083RmFaSmRBYnUxLytwcFBrdXdFMXkrT0paUDZyTE84SzRWMlJKa2ZWMVZWWGxicHBQOTNSaitUYVR2WkZhWmJVZWk3TmRha2FHQWZneWI4akNtYXl5SVlBUlJsR1FhMnFxYkQvOFBCR2R2cjJtT1ZMdGdjcG5pNDkwRTNXSjRLUWFSaXNiY1JGWVZJMG8rQ29kNWw2SjRxclVUanNGZW9GUERGMVh1MG5MbmRndTM0NHdDNzIybmFyb0dEQTFwNW5tMnlHMzNDRGZkTDZVajE1OE81UzVVcXJIVCtVZStTUzc0cE8xNFkrc3Nxc0dqZHRINE9lSjZFaUkrVlB0amtMTEZoOHlFM21ONEtUYVJ5c2JUNGNSL3c0akNxemlEcWJIejhqMzhZOFUyQmlmTU5UbmE1YituZFpIeTBMREYvc0hYK1JtMXFERGs1eWpkSWFOOXlvUGcrb2hOOGExN29GU0I2ckYzYU1jcVQyN2pxVmEzTklpcSt5YVFXT0dFZmg1SXNRZVpvdUFhcmNVV3JaWXlUMENKOVUwV3RsNG1SUVVzQ2RIaW5DcHhnNEZUNldLeHZwczYvOEVrU0JUS2F0Tlk0SnZVMmJiZHJUaHJUTXpiMmZsYVZ4N1J6ZUh1MXVuN0tMbkc5cmVCdnlzRUg5SEl5UXAxY1RINmFwU2xSM1ZDblcybjR4TmtUNWhuVW5vV2tkTHMva3FLNGJoQjRtd0JqVVBTSkE3RWdyckhiOTRKRTVUS2FpejZaTUtHSi83R2JtcFlsb2RidXJ2aFNRTDNYTk1kSmxvSDNYOFJHN3BBeHJtKzFJRHpzQjZyL041Y1hiRVJaaGM3TjVnWnFDM0tXdjY2K0s3YUZhcWVydGhIUysyYUNBVXFqMUFxeGZrZC9JMUtyelZwc3JTek15bWRkMHFyK3dXbXBxaEoxczFodUNqVVo2SUxES1BjNnB0S29iWjRwRTRrVm5JSmZZVllXWFBLaUdXVXZFVG1PRHZFK2RIU2c0UzJmUTVGMTNrK2pzUTZOZG9BTTEvV3B3ZVpSRWszOUtMTnY2V3J6WHpNcHZlT2RvcjF6bHlrMS9zZVN5WmY2L3JHZWdzek4zOFFWOGVQSGUrbC95SjZWTGlpVzQ5VUx6TFQ5L0pwdHRyUnF5c0dhZHRJWC9NRDhNSFZKNG9xWnJaak9sbEpybGJuQ2Nhd21uaFpYNk9tdURjbmI4M1R4S2EyZnQ2QXdNVzh2U3VFTCtrdXdRMFhjODZHcENSTTUrRnRzK2UrcmZmU01WWk0wK01LQm0vaG5INm1LMkJMYmh2N3Q0dFR0TlhyUzZTUDBUek5JT2pqWk9tUWJjbTgzWDhIc2VaZzRsVldHNHJ6L0J3TTFsbEp6OTgrcGgwQ3FaUkRINk9DQmJUSHNUODBmazZvN25GT2FJWVRoSW8ybWR2aUVQRmVla2J0ZE12ODkvcG9RaUIvMzFWTSs3blM2bVE2WW05RU5MS045S3pYL2RxUHZlRTArNmJxVFArVVA3UzArbUhqcHg2WkpjOFJhWmsrZkZMTzdlOVZnM0JvWWhQbTczTEtSc05mR1ZINHZ0RVdUWjk3bjJpU0U0d2JYWTcwUUtIWm5hZC9ZZHRwbktSQzlNc1dlaCsvajM0WDBaM0lJVWFqVkdXc29rR0JzYW9IK1lvM05nOWc0Q3lTOVlQeHVQN1JKSFA1aFBGUDBtc3NoRzRPRWJTRlNweVllcVN2Rm41TmdkZkVBRE9tV0s0YkVyRlRyWW9lQjlRZHRrTG15THhmYUlncTN5aFR4VEpDVEN4eXA3S3hKcFdBcmt3WGZIQ1hsdDV0WElWWGxaQkxJUS9KM25wMU5MeVAzYnpOWm1TZ0xKWFBFc1JpZThUWlpqMHUvV0pJamtCTEZiWk04RjVRTkpVS1Q2ajg1Q3JuOXdmVGNjeWVDY3Y4YlIwNjNRZU1pUUZsTDNzTFVvaThYMmlJVXk1MmllSzVBVGlXR1UzT0Q1amhueUZmWCtBeGRvVzMxL2w2enpGWkRvMTdHa3pGK0ZhSVFOV0RzVXhUaVBLQnBROWUrSzJpY1QzaVZ5QUFYbWZLSklUOEdLVjNYTmlHMDhNN0YvdVlYbzN2Y0tyZXRNeko5aTBvWEdRRi9PWUROZzBiMnZrNjAxSlFObjdoNllXbVVoOG44Z0ZHSkQzaVNJNUFTOVMyU1c3dnM4SWdWOFF3MVpWM09JMFEzcjV0eFZydXF2QlRWNjVvMHJuSWNNU25QdDZwazJ2NlJaRTR2dEVMc0NBdkU4VXlRbDRRV1YzY3F1U3hiNHVXMjVVbXEvWURKRHdLbFE1anlFWHB6bVo1RzVDdlprcnp4VmdiMm5UTHl5bDNuMGNmb2JJUStoN2t5R0s0MFJvUVdWdjVIYTdLOWxITTVLVWFjNXZISnI3cTUycDhaWW1GcWVoM1pOOVRQMHA2OWo3UE13ajcvcE1HMStFK3EvZmVzUnBzT3poUmVMN1JBN2FvS3hQRk1tSkFIUEtMajN5dTE4UVF2ejBuejJ5NWpCczkxdGw0N3puTEZtMkp4QU96VlhNZHRoUlkzSHFicFN6ckhOWVd2USt5SGQ5cm5SbW85TzZiZEw0aU0zTFpYd012ay9rQWd6SSswUWpQRWxPMlIxK0R0ZVV6NXVqbUx3TWo0cXYyQ1BtZlBYVktsbm1mWHdzVHI4ZEVLMVVPNi83cHllQlJ0aDIzYjd6Q3kvZjJVNWR2MjIrY2lvcEl2RjlvZ0N2VUpGUEZNbUpnQUxLM243OHppdDM3bTY3eWc2L0dhNEZlZC8yYjRaRXVwcGxOYjNOaFRFZFVuWXk5Y3d2SDExSThtVnZzeFR2UU1UZ1o0amlHR2VJNGpoSjZKeXlnd3hiM2tzQXdTYlhwTEJCaTYvU2ovd1U3TmZacC83bHFEaXA2UWV4T1VYanUwUk1QUFRxRWtWemtxaFJ5aTRWYzJJOTlERXVvY0VLdmVxR2Q2QlVPaW1NNDVKZHdjZmplMFN4b25oRW96MUpsTExuWE44VUs5UVZiYmVCV0h0QmJOOTU1ZVc3YWQ4bHh1aXlyM3pWb1luRjk0Z2Mrb0ZaanlpV2swS01VblpQTzdxQlFseVR5c1VDTlh4Tkh0bUlHYU5zK1I2cG9ianVtYmEzSHI3dVR6T1MvTG5mUVF0UUgvTk9SS0R1K2hWTmllYjFFN29ZaVhPL2NKaUhMVWQ5K1NsUGQxVkxqbkhXOFhicTB3TVY3MUMrVDZOclZEei96OWRJMk1zVzlYdDNtZVAvQTJEcWZITEdjZWRsQUFBQUFFbEZUa1N1UW1DQyIKfQo="/>
    </extobj>
    <extobj name="334E55B0-647D-440b-865C-3EC943EB4CBC-2">
      <extobjdata type="334E55B0-647D-440b-865C-3EC943EB4CBC" data="ewoJIkltZ1NldHRpbmdKc29uIiA6ICJ7XCJkcGlcIjpcIjYwMFwiLFwiZm9ybWF0XCI6XCJQTkdcIixcInRyYW5zcGFyZW50XCI6dHJ1ZSxcImF1dG9cIjpmYWxzZX0iLAoJIkxhdGV4IiA6ICJlMXhqYjJ4dmNudDNhR2wwWlgwa0pHOWZhU0E5SUdOZmFTQXJJR2hmYVNRa2ZRPT0iLAoJIkxhdGV4SW1nQmFzZTY0IiA6ICJpVkJPUncwS0dnb0FBQUFOU1VoRVVnQUFBWm9BQUFCSEJBTUFBQURNLzV3VkFBQUFNRkJNVkVYLy8vLy8vLy8vLy8vLy8vLy8vLy8vLy8vLy8vLy8vLy8vLy8vLy8vLy8vLy8vLy8vLy8vLy8vLy8vLy8vLy8vOU9yN2hBQUFBQUQzUlNUbE1BRUhhcjNlOW1WTHNpelptSlJES2xxbnhvQUFBQUNYQklXWE1BQUE3RUFBQU94QUdWS3c0YkFBQUhVa2xFUVZSb0JkV2F6MnNrUlJUSGF6YWJ5YzVtTXdtNmV4RWtFUkhXaThuRmd4Y1RYVmIwSUNPdXVpaENqLzREczdBSWlvZUpvSWdpeklCNlRzU0x0OGxSOXpJQjJadVlSUkM4U09mb1pjbnFadnlSZFgxK3E3dnJ4OHpVcis2WkNaazZURmRYdmZyVWUxMVY3MVZWd3RpVXBkTHR0Ny8vTk5xWk1xMXQ2cTRUVDJ1MjZpa3JqeEpyNmxPbXRVM2RuMzU0RXZhMGJkWFRWeDVSYi9xVXRtb2MwVjFyM2RSVmxJaituRHFsclFyUEVmMW5yWnk2aW5taU85T2lkUGs3bjZhbmlUWjlNaWVsL3VCdm55YkxSQ3MrbVpOUzN6ejBhZElrMnZmSm5KVDZoamVXZElsT2lySmVQZnpXMU1nN0diMjlISmVBMXhxRW16K09TNW1SKy9GYU0xWGh4bXZOTklVYjVyVUc0V1o3NUJsd1hBQ3ZOUWczdThlbHpNajllSzJKaVc2TjNNdHhBYnpXN0lXRW05S2psM3VYM3BxQXpoejgvT1BCWUs4MUhUb0M3UDBQZTVmcVZ1aGNpK2d5MFZOV2dhSVY1UlQ4U1doN256VUlOLyt5eWszcTFhaTNZb0hPUmZSeW16MHcvdjFjT2FMbmxsajFadkJjOTFtelFIUWZqdTlIeHQ2eEhVRXJMYnJLN2Z6Q0ptRDVDTjdpYW9kZVM0UzZvUWNzbnpYbmNMcDVzRmNIdEdwemJnMDZXdUtkbGlMYTRjK3hwVlh4ZWViNVpBOUpQbXZPSXR4MFBraElIZnJIUklTOWEybDVnLzR5Q1JRdFE5eE92ODduVWVpbGtjOGFoSnR2czB1T0J0MHpLZGFWdTlKWnorVk82ZmF2dHRRMmtGdFlzVHhWSXFKcmhucERrYzhhaEpzbysvUXhtYzVDTTJxdmdPeUtvUXRaZElHc3liQ3h4YXpZVEpvaU15NXJFRzZFRFFmR3lMT3E3ZzVQRWIwa1ZUZGs4R1ZzeVhEbzZGSnZLWUZzb1ZIYmdETVUrY2FtUTNLMXhFUXBYc2ZBNThuN0tkOTJleWFDWHViMG9zNU04bVVTcXpCV0gzUklhcURBWncwNlg4bWFORXpXZkttTkI3eWVtREhWekhNTTlKYmpGVE5oT3hWZlZsZGdQcXpIR254Nk1kSFlYdDhpejhBWXU3clFFZGFJVzlFdG1ST1ZlWjgxdVZqSzFMdVZ0ZlpoUGRiQS9kNFhlcXduZXh6eGxvSmhyYnBZd0V3VDgxODVPaUdmODRtSkpzRVB5MVhqdzNxczRlRkc2RkhyKzk0cEdLY2ZNYmtZZ3daaUlGdHFOWW5tK1o2ek9sZzI5V0U5MWl5cURjREFCVUVLYmlnbndSZ0dVbGdUajdvdFdDWDZYUm9oTXdac1h4RHI5dlNBSm9kVXRJYy9FWE1XWDE3ZkxxVmd6TzROSWN2T2tKeUxsZmRrYWJGTXBFMEtSVEJnOHdTeFBSVmpFQnZ2S0M1THdCVzR2RjFaaU5raDFvMHNLNWlCUTVHKzFJM0E5N2FsSVdYUzAwM0NnNjZiZzJERVM5cVhoVnRrM3Z0SWdmQU1KbTFneEp5SklHcE9RMEdNbjI2eWRLRDVZbEVHSnlBOUQyTk5MWklLaVlMUGZuQXd4TzBGa3ROTnhzS2tHMXBXeTMxenE2dTdoR0FOaklKYktuUVo2eTJGYm1zdzRIS3RSTkpoS1JUR1N6bG9GaGxYcnBMT2tZdUxEYlBiR2kzY2FOc1dwVlZUQzY3OE9CZTRjaFhBbGdOWWQ2QTJzY0Z5dHpXTHltWGg3RFI4V0Z2VnhvNXhsekEwRi92NkN6L2Y5SUg3R000WHR6V3hDamR3YWR0RHBLNGViakNRcVU5YytPaU5sU0ZSRk9RSURYM2dqR1hEYWwyNXJkbFQ0UWFHcmNoMkFvejZiVmw0a00yT1V1dW9jMmdhSkNCc2FUQTBBTHdwd1duR2l0WGszTlpvNGFhYm5nZXVMNkd4QksvS093R1VybWN2NSsreXM1cVJxck1jb2FFUG5CS3NXTldCNTFaZEN6ZFJPbzFxL0tOTGNFTmNSS0FRKzdqME5OZmFaZlBpcEtYMWxDdmIxTUJad3hDc2Myd1Fic1F0RExMOGpGbE5ncVVFYjJtZHdwc24zcnFNbmVjWkZYUnpHU0dGZFRBS0Qrb3NDT3UwQmdxS2pTeDJhVHc3Znc4L0NnelhzQ1kwV003eXArSDZaa2ZkNHZSdm95cFJuUVZobmRiQVMyMWt5aTZteTNLV1J3RUZodHZlekFSWUo0dXVEWlJzalhxOEFYaERnT0VNanhnTHdqcXRnUWs3R1JORGZ3M1ptUGVod05oRDM4a0VNSTZ2SjlrYTVQWU1zU21UQzN0b1lLekkyak9NQldHZDFzVHliTTZRNVhwMDZ2alJ3T3QwbnhjanhaUjY1UkpmV1pFYXNxUXkvNDhDTS9iejRSSUx3enF0MlZPM05NMWtIczF4VlhYd0JYR2l3WjNBVjRuT2xXY1pnOHZnQXpsS2ttQ0dQY1ltTGp5RHNFNXJ4RktBV25HaTltaytFam9ZZXRkUnhPZVdGZ0RoTXBMQ0VYN1VCMW1vaVVPSkgrdTBSanQ5TFNaZXFydVdLU2pCemRTSC8wWTliVFNXKys1RGl0blV6T1p3dVhQVXpnaCtyTXNhYklwRnVNRU5Ccjc5T1V6Z05FbndRa1JQczlJdnlsM3crb1pjVFpsNGdVY0NaZ3NYNlVoK0pqL1daUTN1TlVTNHdkS25kclVEMzVJbUJZWXZld1YzTlkrSUd2N3N1TytqZFZGN0hsdnl3OHRFVjI1SkVUL1daUTNtN3BwRVBVU0hkRmNNamE3djNJMm85OW0rbEVNRzduVlhmeStZWDdoUk8vejZDZFU0QU91eWhqMzJwbUt4ZDZNcisrTFZEY1p3dFlYa0dKOEJXS2MxVmxYYzRGbmR2MWtadVNzQ3NNV3NjWU5qN2p6bVhzaXRycWRCQUxhWU5XN3dPbmNDZkRNMzNoU0FiWWliNDF3OU84RTQ2T3hnRTcrUmkrZ1hEc0hHMko3bVRtNHdOam43T0luV2MyUGREVUt3WjYrNkdjWmFOL2djdi85TU5uUEd4a1VMSjRUbGY5cHc2WHVLTU41bjVGOURpMm8vMkc1Q1dMNnJkZWxiNVE1NmRYdFFtMUhmSjRUbC82VGkxTGZWWS9OeVJ6ZXFFYXI5aExDTXVjSG42WnZzc0tOVUdVTnVRbGhjUWJuMXZmanF4MlBRZmdneElTeGpLZmgvbDdrWUNpQkhGeXdBQUFBQVNVVk9SSzVDWUlJPSIKfQo="/>
    </extobj>
  </extobjs>
</s:customData>
</file>

<file path=customXml/itemProps1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1712</Words>
  <Application>WPS 演示</Application>
  <PresentationFormat>宽屏</PresentationFormat>
  <Paragraphs>392</Paragraphs>
  <Slides>22</Slides>
  <Notes>23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22</vt:i4>
      </vt:variant>
    </vt:vector>
  </HeadingPairs>
  <TitlesOfParts>
    <vt:vector size="38" baseType="lpstr">
      <vt:lpstr>Arial</vt:lpstr>
      <vt:lpstr>宋体</vt:lpstr>
      <vt:lpstr>Wingdings</vt:lpstr>
      <vt:lpstr>微软雅黑</vt:lpstr>
      <vt:lpstr>汉仪旗黑</vt:lpstr>
      <vt:lpstr>DejaVu Math TeX Gyre</vt:lpstr>
      <vt:lpstr>Roboto</vt:lpstr>
      <vt:lpstr>苹方-简</vt:lpstr>
      <vt:lpstr>宋体</vt:lpstr>
      <vt:lpstr>Arial Unicode MS</vt:lpstr>
      <vt:lpstr>等线</vt:lpstr>
      <vt:lpstr>汉仪中等线KW</vt:lpstr>
      <vt:lpstr>Roboto Light</vt:lpstr>
      <vt:lpstr>微软雅黑 Light</vt:lpstr>
      <vt:lpstr>汉仪中黑KW</vt:lpstr>
      <vt:lpstr>达观PPT母版_2022</vt:lpstr>
      <vt:lpstr>PowerPoint 演示文稿</vt:lpstr>
      <vt:lpstr>PowerPoint 演示文稿</vt:lpstr>
      <vt:lpstr>PowerPoint 演示文稿</vt:lpstr>
      <vt:lpstr>PowerPoint 演示文稿</vt:lpstr>
      <vt:lpstr>PowerPoint 演示文稿</vt:lpstr>
      <vt:lpstr>PowerPoint 演示文稿</vt:lpstr>
      <vt:lpstr>拼音编码基础模型</vt:lpstr>
      <vt:lpstr>PowerPoint 演示文稿</vt:lpstr>
      <vt:lpstr>PowerPoint 演示文稿</vt:lpstr>
      <vt:lpstr>多轮纠错方法</vt:lpstr>
      <vt:lpstr>PowerPoint 演示文稿</vt:lpstr>
      <vt:lpstr>PowerPoint 演示文稿</vt:lpstr>
      <vt:lpstr>困惑度减少误召回</vt:lpstr>
      <vt:lpstr>PowerPoint 演示文稿</vt:lpstr>
      <vt:lpstr>实体纠错</vt:lpstr>
      <vt:lpstr>PowerPoint 演示文稿</vt:lpstr>
      <vt:lpstr>数据集生成</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雨希</dc:creator>
  <cp:lastModifiedBy>周正茂</cp:lastModifiedBy>
  <cp:revision>1046</cp:revision>
  <dcterms:created xsi:type="dcterms:W3CDTF">2022-10-25T10:17:51Z</dcterms:created>
  <dcterms:modified xsi:type="dcterms:W3CDTF">2022-10-25T10:17:51Z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0A5FDBBDB152AABFCFB75763D4D56020</vt:lpwstr>
  </property>
  <property fmtid="{D5CDD505-2E9C-101B-9397-08002B2CF9AE}" pid="3" name="KSOProductBuildVer">
    <vt:lpwstr>2052-4.6.1.7451</vt:lpwstr>
  </property>
</Properties>
</file>